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95" r:id="rId4"/>
    <p:sldId id="261" r:id="rId5"/>
    <p:sldId id="282" r:id="rId6"/>
    <p:sldId id="288" r:id="rId7"/>
    <p:sldId id="296" r:id="rId8"/>
    <p:sldId id="262" r:id="rId9"/>
    <p:sldId id="272" r:id="rId10"/>
    <p:sldId id="279" r:id="rId11"/>
    <p:sldId id="289" r:id="rId12"/>
    <p:sldId id="277" r:id="rId13"/>
    <p:sldId id="298" r:id="rId14"/>
    <p:sldId id="297" r:id="rId15"/>
    <p:sldId id="293" r:id="rId16"/>
    <p:sldId id="299" r:id="rId17"/>
    <p:sldId id="286" r:id="rId18"/>
    <p:sldId id="287" r:id="rId19"/>
    <p:sldId id="278" r:id="rId20"/>
    <p:sldId id="300" r:id="rId21"/>
    <p:sldId id="301" r:id="rId22"/>
    <p:sldId id="281" r:id="rId23"/>
    <p:sldId id="26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6E87F7-D545-4EAE-BF42-C3FBCABB430D}">
          <p14:sldIdLst>
            <p14:sldId id="256"/>
            <p14:sldId id="263"/>
            <p14:sldId id="295"/>
            <p14:sldId id="261"/>
            <p14:sldId id="282"/>
            <p14:sldId id="288"/>
            <p14:sldId id="296"/>
            <p14:sldId id="262"/>
            <p14:sldId id="272"/>
            <p14:sldId id="279"/>
            <p14:sldId id="289"/>
            <p14:sldId id="277"/>
            <p14:sldId id="298"/>
            <p14:sldId id="297"/>
            <p14:sldId id="293"/>
            <p14:sldId id="299"/>
            <p14:sldId id="286"/>
            <p14:sldId id="287"/>
            <p14:sldId id="278"/>
            <p14:sldId id="300"/>
            <p14:sldId id="301"/>
            <p14:sldId id="28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0271" autoAdjust="0"/>
  </p:normalViewPr>
  <p:slideViewPr>
    <p:cSldViewPr snapToGrid="0">
      <p:cViewPr varScale="1">
        <p:scale>
          <a:sx n="70" d="100"/>
          <a:sy n="70" d="100"/>
        </p:scale>
        <p:origin x="672" y="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home\review\microbiome\microbiome\&#23439;&#22522;&#22240;&#32452;&#20851;&#27880;&#20154;&#25968;&#29611;&#29808;&#22270;&#21487;&#35270;&#21270;\&#23439;&#22522;&#22240;&#32452;&#20851;&#27880;&#20154;&#25968;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宏基因组关注人数!$B$2:$B$41</cx:f>
        <cx:lvl ptCount="40">
          <cx:pt idx="0">北京</cx:pt>
          <cx:pt idx="1">上海</cx:pt>
          <cx:pt idx="2">广州</cx:pt>
          <cx:pt idx="3">武汉</cx:pt>
          <cx:pt idx="4">南京</cx:pt>
          <cx:pt idx="5">杭州</cx:pt>
          <cx:pt idx="6">深圳</cx:pt>
          <cx:pt idx="7">成都</cx:pt>
          <cx:pt idx="8">天津</cx:pt>
          <cx:pt idx="9">长沙</cx:pt>
          <cx:pt idx="10">青岛</cx:pt>
          <cx:pt idx="11">美国</cx:pt>
          <cx:pt idx="12">西安</cx:pt>
          <cx:pt idx="13">重庆</cx:pt>
          <cx:pt idx="14">郑州</cx:pt>
          <cx:pt idx="15">昆明</cx:pt>
          <cx:pt idx="16">哈尔滨</cx:pt>
          <cx:pt idx="17">咸阳</cx:pt>
          <cx:pt idx="18">济南</cx:pt>
          <cx:pt idx="19">兰州</cx:pt>
          <cx:pt idx="20">福州</cx:pt>
          <cx:pt idx="21">合肥</cx:pt>
          <cx:pt idx="22">厦门</cx:pt>
          <cx:pt idx="23">沈阳</cx:pt>
          <cx:pt idx="24">长春</cx:pt>
          <cx:pt idx="25">苏州</cx:pt>
          <cx:pt idx="26">南宁</cx:pt>
          <cx:pt idx="27">南昌</cx:pt>
          <cx:pt idx="28">贵阳</cx:pt>
          <cx:pt idx="29">无锡</cx:pt>
          <cx:pt idx="30">呼和浩特</cx:pt>
          <cx:pt idx="31">石家庄</cx:pt>
          <cx:pt idx="32">海口</cx:pt>
          <cx:pt idx="33">宁波</cx:pt>
          <cx:pt idx="34">太原</cx:pt>
          <cx:pt idx="35">泰安</cx:pt>
          <cx:pt idx="36">大连</cx:pt>
          <cx:pt idx="37">乌鲁木齐</cx:pt>
          <cx:pt idx="38">烟台</cx:pt>
          <cx:pt idx="39">佛山</cx:pt>
        </cx:lvl>
      </cx:strDim>
      <cx:numDim type="size">
        <cx:f>宏基因组关注人数!$C$2:$C$41</cx:f>
        <cx:lvl ptCount="40" formatCode="G/通用格式">
          <cx:pt idx="0">13529</cx:pt>
          <cx:pt idx="1">7347</cx:pt>
          <cx:pt idx="2">6898</cx:pt>
          <cx:pt idx="3">4207</cx:pt>
          <cx:pt idx="4">4070</cx:pt>
          <cx:pt idx="5">3456</cx:pt>
          <cx:pt idx="6">3357</cx:pt>
          <cx:pt idx="7">2892</cx:pt>
          <cx:pt idx="8">2004</cx:pt>
          <cx:pt idx="9">1961</cx:pt>
          <cx:pt idx="10">1946</cx:pt>
          <cx:pt idx="11">1897</cx:pt>
          <cx:pt idx="12">1877</cx:pt>
          <cx:pt idx="13">1649</cx:pt>
          <cx:pt idx="14">1605</cx:pt>
          <cx:pt idx="15">1601</cx:pt>
          <cx:pt idx="16">1443</cx:pt>
          <cx:pt idx="17">1284</cx:pt>
          <cx:pt idx="18">1249</cx:pt>
          <cx:pt idx="19">1180</cx:pt>
          <cx:pt idx="20">1156</cx:pt>
          <cx:pt idx="21">1150</cx:pt>
          <cx:pt idx="22">1047</cx:pt>
          <cx:pt idx="23">1023</cx:pt>
          <cx:pt idx="24">985</cx:pt>
          <cx:pt idx="25">968</cx:pt>
          <cx:pt idx="26">905</cx:pt>
          <cx:pt idx="27">884</cx:pt>
          <cx:pt idx="28">806</cx:pt>
          <cx:pt idx="29">799</cx:pt>
          <cx:pt idx="30">661</cx:pt>
          <cx:pt idx="31">653</cx:pt>
          <cx:pt idx="32">561</cx:pt>
          <cx:pt idx="33">533</cx:pt>
          <cx:pt idx="34">528</cx:pt>
          <cx:pt idx="35">523</cx:pt>
          <cx:pt idx="36">521</cx:pt>
          <cx:pt idx="37">471</cx:pt>
          <cx:pt idx="38">424</cx:pt>
          <cx:pt idx="39">421</cx:pt>
        </cx:lvl>
      </cx:numDim>
    </cx:data>
    <cx:data id="1">
      <cx:strDim type="cat">
        <cx:f>宏基因组关注人数!$B$2:$B$41</cx:f>
        <cx:lvl ptCount="40">
          <cx:pt idx="0">北京</cx:pt>
          <cx:pt idx="1">上海</cx:pt>
          <cx:pt idx="2">广州</cx:pt>
          <cx:pt idx="3">武汉</cx:pt>
          <cx:pt idx="4">南京</cx:pt>
          <cx:pt idx="5">杭州</cx:pt>
          <cx:pt idx="6">深圳</cx:pt>
          <cx:pt idx="7">成都</cx:pt>
          <cx:pt idx="8">天津</cx:pt>
          <cx:pt idx="9">长沙</cx:pt>
          <cx:pt idx="10">青岛</cx:pt>
          <cx:pt idx="11">美国</cx:pt>
          <cx:pt idx="12">西安</cx:pt>
          <cx:pt idx="13">重庆</cx:pt>
          <cx:pt idx="14">郑州</cx:pt>
          <cx:pt idx="15">昆明</cx:pt>
          <cx:pt idx="16">哈尔滨</cx:pt>
          <cx:pt idx="17">咸阳</cx:pt>
          <cx:pt idx="18">济南</cx:pt>
          <cx:pt idx="19">兰州</cx:pt>
          <cx:pt idx="20">福州</cx:pt>
          <cx:pt idx="21">合肥</cx:pt>
          <cx:pt idx="22">厦门</cx:pt>
          <cx:pt idx="23">沈阳</cx:pt>
          <cx:pt idx="24">长春</cx:pt>
          <cx:pt idx="25">苏州</cx:pt>
          <cx:pt idx="26">南宁</cx:pt>
          <cx:pt idx="27">南昌</cx:pt>
          <cx:pt idx="28">贵阳</cx:pt>
          <cx:pt idx="29">无锡</cx:pt>
          <cx:pt idx="30">呼和浩特</cx:pt>
          <cx:pt idx="31">石家庄</cx:pt>
          <cx:pt idx="32">海口</cx:pt>
          <cx:pt idx="33">宁波</cx:pt>
          <cx:pt idx="34">太原</cx:pt>
          <cx:pt idx="35">泰安</cx:pt>
          <cx:pt idx="36">大连</cx:pt>
          <cx:pt idx="37">乌鲁木齐</cx:pt>
          <cx:pt idx="38">烟台</cx:pt>
          <cx:pt idx="39">佛山</cx:pt>
        </cx:lvl>
      </cx:strDim>
      <cx:numDim type="size">
        <cx:f>宏基因组关注人数!$D$2:$D$41</cx:f>
        <cx:lvl ptCount="40" formatCode="0.00_ ">
          <cx:pt idx="0">13.06026701676819</cx:pt>
          <cx:pt idx="1">7.0924519012636482</cx:pt>
          <cx:pt idx="2">6.6590081958509115</cx:pt>
          <cx:pt idx="3">4.0612420237670026</cx:pt>
          <cx:pt idx="4">3.9289885991755882</cx:pt>
          <cx:pt idx="5">3.3362615721746516</cx:pt>
          <cx:pt idx="6">3.2406915792217319</cx:pt>
          <cx:pt idx="7">2.7918022183822608</cx:pt>
          <cx:pt idx="8">1.934568342198496</cx:pt>
          <cx:pt idx="9">1.8930581432391471</cx:pt>
          <cx:pt idx="10">1.8785778412765834</cx:pt>
          <cx:pt idx="11">1.831275521532209</cx:pt>
          <cx:pt idx="12">1.8119684522487907</cx:pt>
          <cx:pt idx="13">1.5918678624178242</cx:pt>
          <cx:pt idx="14">1.5493923099943046</cx:pt>
          <cx:pt idx="15">1.5455308961376208</cx:pt>
          <cx:pt idx="16">1.3930050487986176</cx:pt>
          <cx:pt idx="17">1.2395138479954435</cx:pt>
          <cx:pt idx="18">1.2057264767494618</cx:pt>
          <cx:pt idx="19">1.1391170877216692</cx:pt>
          <cx:pt idx="20">1.1159486045815676</cx:pt>
          <cx:pt idx="21">1.1101564837965421</cx:pt>
          <cx:pt idx="22">1.0107250769869387</cx:pt>
          <cx:pt idx="23">0.98755659384683703</cx:pt>
          <cx:pt idx="24">0.95087316220834261</cx:pt>
          <cx:pt idx="25">0.93446215331743721</cx:pt>
          <cx:pt idx="26">0.87364488507467009</cx:pt>
          <cx:pt idx="27">0.85337246232708108</cx:pt>
          <cx:pt idx="28">0.77807489212175041</cx:pt>
          <cx:pt idx="29">0.77131741787255403</cx:pt>
          <cx:pt idx="30">0.63809863981696902</cx:pt>
          <cx:pt idx="31">0.63037581210360172</cx:pt>
          <cx:pt idx="32">0.54156329339987841</cx:pt>
          <cx:pt idx="33">0.51453339640309304</cx:pt>
          <cx:pt idx="34">0.5097066290822384</cx:pt>
          <cx:pt idx="35">0.504879861761384</cx:pt>
          <cx:pt idx="36">0.50294915483304214</cx:pt>
          <cx:pt idx="37">0.45468148162449679</cx:pt>
          <cx:pt idx="38">0.40930986880846421</cx:pt>
          <cx:pt idx="39">0.40641380841595154</cx:pt>
        </cx:lvl>
      </cx:numDim>
    </cx:data>
  </cx:chartData>
  <cx:chart>
    <cx:plotArea>
      <cx:plotAreaRegion>
        <cx:series layoutId="treemap" uniqueId="{042AE5B1-9F63-45ED-8330-E4ACC739BA51}" formatIdx="0">
          <cx:tx>
            <cx:txData>
              <cx:f>宏基因组关注人数!$C$1</cx:f>
              <cx:v>Number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600"/>
                </a:pPr>
                <a:endParaRPr lang="zh-CN" altLang="en-US" sz="1600" b="0" i="0" u="none" strike="noStrike" baseline="0">
                  <a:solidFill>
                    <a:prstClr val="white"/>
                  </a:solidFill>
                  <a:latin typeface="Arial" panose="020F0502020204030204"/>
                  <a:ea typeface="黑体"/>
                </a:endParaRPr>
              </a:p>
            </cx:txPr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  <cx:series layoutId="treemap" hidden="1" uniqueId="{B4630264-767F-40DB-93BC-AC93BFC5E6EA}" formatIdx="1">
          <cx:tx>
            <cx:txData>
              <cx:f>宏基因组关注人数!$D$1</cx:f>
              <cx:v>Percentage</cx:v>
            </cx:txData>
          </cx:tx>
          <cx:dataLabels>
            <cx:visibility seriesName="0" categoryName="1" value="0"/>
          </cx:dataLabels>
          <cx:dataId val="1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-protocol.org/bio101/Special_Issue_info.aspx?siid=4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各位评委老师好！我叫刘永鑫，来自白洋组，参加青促会申请答辩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成果</a:t>
            </a:r>
            <a:r>
              <a:rPr lang="en-US" altLang="zh-CN" dirty="0"/>
              <a:t>2. </a:t>
            </a:r>
            <a:r>
              <a:rPr lang="zh-CN" altLang="en-US" dirty="0"/>
              <a:t>高通量细菌培养鉴定工作量大、成本高是限制本领域开展功能研究的限制因素，我们开发了通量高、成本低的细菌培养和筛选体系，一次分享鉴定成千上万个单菌，可获得</a:t>
            </a:r>
            <a:r>
              <a:rPr lang="en-US" altLang="zh-CN" dirty="0"/>
              <a:t>1-3</a:t>
            </a:r>
            <a:r>
              <a:rPr lang="zh-CN" altLang="en-US" dirty="0"/>
              <a:t>百种非冗余菌株。我搭建了分析流程，并配套建设分析网站，方便同行开展分析。本项目的共同第一作者，方法于</a:t>
            </a:r>
            <a:r>
              <a:rPr lang="en-US" altLang="zh-CN" dirty="0"/>
              <a:t>8</a:t>
            </a:r>
            <a:r>
              <a:rPr lang="zh-CN" altLang="en-US" dirty="0"/>
              <a:t>月于</a:t>
            </a:r>
            <a:r>
              <a:rPr lang="en-US" altLang="zh-CN" dirty="0"/>
              <a:t>Nature Protocols</a:t>
            </a:r>
            <a:r>
              <a:rPr lang="zh-CN" altLang="en-US" dirty="0"/>
              <a:t>正式接收。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成果</a:t>
            </a:r>
            <a:r>
              <a:rPr lang="en-US" altLang="zh-CN" dirty="0"/>
              <a:t>3.</a:t>
            </a:r>
            <a:r>
              <a:rPr lang="zh-CN" altLang="en-US" dirty="0"/>
              <a:t> 是探索于水稻全生育期微生物组的动态变化规律，发现根系微生物组快速变化且在生长后期稳定，水稻生殖生长阶段特异富集氮代谢相关细菌，为</a:t>
            </a:r>
            <a:r>
              <a:rPr lang="zh-CN" altLang="en-US" sz="1200" dirty="0">
                <a:cs typeface="+mn-ea"/>
                <a:sym typeface="+mn-lt"/>
              </a:rPr>
              <a:t>农业益生菌的施用时间提供指导和理论基础。本项目共同第一作者，以</a:t>
            </a:r>
            <a:r>
              <a:rPr lang="zh-CN" altLang="en-US" dirty="0"/>
              <a:t>封面文章发表于中国科学，两年被引</a:t>
            </a:r>
            <a:r>
              <a:rPr lang="en-US" altLang="zh-CN" dirty="0"/>
              <a:t>44</a:t>
            </a:r>
            <a:r>
              <a:rPr lang="zh-CN" altLang="en-US" dirty="0"/>
              <a:t>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在第一作者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发表</a:t>
            </a:r>
            <a:r>
              <a:rPr lang="zh-CN" altLang="en-US" dirty="0"/>
              <a:t>植物微生物组研究方法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综述。</a:t>
            </a:r>
            <a:r>
              <a:rPr lang="zh-CN" altLang="en-US" sz="1200" dirty="0">
                <a:cs typeface="+mn-ea"/>
                <a:sym typeface="+mn-lt"/>
              </a:rPr>
              <a:t>介绍分菌鉴定、单菌和菌群的功能研究体系。</a:t>
            </a:r>
            <a:endParaRPr lang="en-US" altLang="zh-CN" sz="1200" dirty="0">
              <a:cs typeface="+mn-ea"/>
              <a:sym typeface="+mn-lt"/>
            </a:endParaRPr>
          </a:p>
          <a:p>
            <a:pPr algn="l"/>
            <a:r>
              <a:rPr lang="zh-CN" altLang="en-US" sz="1200" dirty="0">
                <a:cs typeface="+mn-ea"/>
                <a:sym typeface="+mn-lt"/>
              </a:rPr>
              <a:t>推动本领域从描述性向功能性研究发展</a:t>
            </a:r>
            <a:r>
              <a:rPr lang="zh-CN" altLang="en-US" dirty="0">
                <a:cs typeface="+mn-ea"/>
                <a:sym typeface="+mn-lt"/>
              </a:rPr>
              <a:t>。发表近一年被引用</a:t>
            </a:r>
            <a:r>
              <a:rPr lang="en-US" altLang="zh-CN" dirty="0">
                <a:cs typeface="+mn-ea"/>
                <a:sym typeface="+mn-lt"/>
              </a:rPr>
              <a:t>14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F497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作为主要执笔人，在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sz="1200" b="1" i="1" dirty="0">
                <a:latin typeface="+mn-lt"/>
                <a:ea typeface="+mn-ea"/>
                <a:cs typeface="+mn-ea"/>
                <a:sym typeface="+mn-lt"/>
              </a:rPr>
              <a:t>和遗传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发表</a:t>
            </a:r>
            <a:r>
              <a:rPr lang="zh-CN" altLang="en-US" dirty="0"/>
              <a:t>微生物组分析方法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综述。</a:t>
            </a:r>
            <a:r>
              <a:rPr lang="zh-CN" altLang="en-US" sz="1200" dirty="0">
                <a:cs typeface="+mn-ea"/>
                <a:sym typeface="+mn-lt"/>
              </a:rPr>
              <a:t>综述了微生物组数据分析的思路、方法、统计和可视化方案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，近一年共被</a:t>
            </a:r>
            <a:r>
              <a:rPr lang="zh-CN" altLang="en-US" dirty="0">
                <a:cs typeface="+mn-ea"/>
                <a:sym typeface="+mn-lt"/>
              </a:rPr>
              <a:t>引</a:t>
            </a:r>
            <a:r>
              <a:rPr lang="en-US" altLang="zh-CN" dirty="0">
                <a:cs typeface="+mn-ea"/>
                <a:sym typeface="+mn-lt"/>
              </a:rPr>
              <a:t>15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8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</a:t>
            </a:r>
            <a:r>
              <a:rPr lang="en-US" altLang="zh-CN" dirty="0"/>
              <a:t>5</a:t>
            </a:r>
            <a:r>
              <a:rPr lang="zh-CN" altLang="en-US" dirty="0"/>
              <a:t>点均为第一作者</a:t>
            </a:r>
            <a:r>
              <a:rPr lang="en-US" altLang="zh-CN" dirty="0"/>
              <a:t>(</a:t>
            </a:r>
            <a:r>
              <a:rPr lang="zh-CN" altLang="en-US" dirty="0"/>
              <a:t>共同</a:t>
            </a:r>
            <a:r>
              <a:rPr lang="en-US" altLang="zh-CN" dirty="0"/>
              <a:t>)</a:t>
            </a:r>
            <a:r>
              <a:rPr lang="zh-CN" altLang="en-US" dirty="0"/>
              <a:t>成果，此外我与英国</a:t>
            </a:r>
            <a:r>
              <a:rPr lang="en-US" altLang="zh-CN" dirty="0"/>
              <a:t>Anne</a:t>
            </a:r>
            <a:r>
              <a:rPr lang="zh-CN" altLang="en-US" dirty="0"/>
              <a:t>组、美国</a:t>
            </a:r>
            <a:r>
              <a:rPr lang="en-US" altLang="zh-CN" sz="1800" dirty="0" err="1">
                <a:latin typeface="Segoe UI" panose="020B0502040204020203" pitchFamily="34" charset="0"/>
              </a:rPr>
              <a:t>Caporaso</a:t>
            </a:r>
            <a:r>
              <a:rPr lang="zh-CN" altLang="en-US" dirty="0"/>
              <a:t>组、我所周俭民组、王国栋组、储成才组等合作，在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Nature Biotechnology</a:t>
            </a:r>
            <a:r>
              <a:rPr lang="zh-CN" altLang="en-US" dirty="0"/>
              <a:t>、</a:t>
            </a:r>
            <a:r>
              <a:rPr lang="en-US" altLang="zh-CN" dirty="0"/>
              <a:t>Cell Host Microbe</a:t>
            </a:r>
            <a:r>
              <a:rPr lang="zh-CN" altLang="en-US" dirty="0"/>
              <a:t>、</a:t>
            </a:r>
            <a:r>
              <a:rPr lang="en-US" altLang="zh-CN" dirty="0"/>
              <a:t>Science China Life Sciences</a:t>
            </a:r>
            <a:r>
              <a:rPr lang="zh-CN" altLang="en-US" dirty="0"/>
              <a:t>、</a:t>
            </a:r>
            <a:r>
              <a:rPr lang="en-US" altLang="zh-CN" dirty="0"/>
              <a:t>The Plant Cell</a:t>
            </a:r>
            <a:r>
              <a:rPr lang="zh-CN" altLang="en-US" dirty="0"/>
              <a:t>等杂志发表论文</a:t>
            </a:r>
            <a:r>
              <a:rPr lang="en-US" altLang="zh-CN" dirty="0"/>
              <a:t>14</a:t>
            </a:r>
            <a:r>
              <a:rPr lang="zh-CN" altLang="en-US" dirty="0"/>
              <a:t>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181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805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近三年来受邀在中科院微生物所、南土所、北大、浙大、人大等高校和科研院所学术报告。右图为上周在中科院南京土壤所千人大会上报告的场景。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5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hlinkClick r:id="rId3"/>
              </a:rPr>
              <a:t>一本和</a:t>
            </a:r>
            <a:r>
              <a:rPr lang="en-US" altLang="zh-CN" dirty="0">
                <a:hlinkClick r:id="rId3"/>
              </a:rPr>
              <a:t>Bio-protocol</a:t>
            </a:r>
            <a:r>
              <a:rPr lang="zh-CN" altLang="en-US" dirty="0">
                <a:hlinkClick r:id="rId3"/>
              </a:rPr>
              <a:t>杂志社合作，联系本领域</a:t>
            </a:r>
            <a:r>
              <a:rPr lang="en-US" altLang="zh-CN" dirty="0">
                <a:hlinkClick r:id="rId3"/>
              </a:rPr>
              <a:t>100</a:t>
            </a:r>
            <a:r>
              <a:rPr lang="zh-CN" altLang="en-US" dirty="0">
                <a:hlinkClick r:id="rId3"/>
              </a:rPr>
              <a:t>多个团队</a:t>
            </a:r>
            <a:r>
              <a:rPr lang="en-US" altLang="zh-CN" dirty="0">
                <a:hlinkClick r:id="rId3"/>
              </a:rPr>
              <a:t>200</a:t>
            </a:r>
            <a:r>
              <a:rPr lang="zh-CN" altLang="en-US" dirty="0">
                <a:hlinkClick r:id="rId3"/>
              </a:rPr>
              <a:t>多位同行共同编写，</a:t>
            </a:r>
            <a:r>
              <a:rPr lang="zh-CN" altLang="en-US" dirty="0">
                <a:cs typeface="+mn-ea"/>
                <a:sym typeface="+mn-lt"/>
              </a:rPr>
              <a:t>填补本领域实验方法空白，建立标准化实验体系，为大数据整合分析做准备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科学出版社合作，由我负责执笔，目标</a:t>
            </a:r>
            <a:r>
              <a:rPr lang="zh-CN" altLang="en-US" dirty="0">
                <a:cs typeface="+mn-ea"/>
                <a:sym typeface="+mn-lt"/>
              </a:rPr>
              <a:t>填补微生物组领域数据分析和可视化资料的空白，提供易学、易用的参考书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30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当我两年前进入本领域，中文资料几乎是空白的。在三年前我创立了宏基因组公众号，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100+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</a:t>
            </a:r>
            <a:endParaRPr lang="en-US" altLang="zh-CN" dirty="0">
              <a:latin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  <a:cs typeface="+mn-cs"/>
                <a:sym typeface="+mn-lt"/>
              </a:rPr>
              <a:t>创立了本领域目前最具影响的公众号，</a:t>
            </a:r>
            <a:r>
              <a:rPr lang="en-US" altLang="zh-CN" sz="1200" dirty="0">
                <a:cs typeface="+mn-ea"/>
                <a:sym typeface="+mn-lt"/>
              </a:rPr>
              <a:t>100</a:t>
            </a:r>
            <a:r>
              <a:rPr lang="zh-CN" altLang="en-US" sz="1200" dirty="0">
                <a:cs typeface="+mn-ea"/>
                <a:sym typeface="+mn-lt"/>
              </a:rPr>
              <a:t>多位国内外同行参与，</a:t>
            </a:r>
            <a:r>
              <a:rPr lang="en-US" altLang="zh-CN" sz="1200" dirty="0">
                <a:cs typeface="+mn-ea"/>
                <a:sym typeface="+mn-lt"/>
              </a:rPr>
              <a:t>10</a:t>
            </a:r>
            <a:r>
              <a:rPr lang="zh-CN" altLang="en-US" sz="1200" dirty="0">
                <a:cs typeface="+mn-ea"/>
                <a:sym typeface="+mn-lt"/>
              </a:rPr>
              <a:t>万</a:t>
            </a:r>
            <a:r>
              <a:rPr lang="en-US" altLang="zh-CN" sz="1200" dirty="0">
                <a:cs typeface="+mn-ea"/>
                <a:sym typeface="+mn-lt"/>
              </a:rPr>
              <a:t>+</a:t>
            </a:r>
            <a:r>
              <a:rPr lang="zh-CN" altLang="en-US" sz="1200" dirty="0">
                <a:cs typeface="+mn-ea"/>
                <a:sym typeface="+mn-lt"/>
              </a:rPr>
              <a:t>同行订阅</a:t>
            </a:r>
            <a:r>
              <a:rPr lang="zh-CN" altLang="en-US" sz="1200" dirty="0">
                <a:latin typeface="+mn-lt"/>
                <a:cs typeface="+mn-ea"/>
                <a:sym typeface="+mn-lt"/>
              </a:rPr>
              <a:t>，</a:t>
            </a:r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1000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zh-CN" altLang="en-US" sz="1200" dirty="0">
                <a:cs typeface="+mn-ea"/>
                <a:sym typeface="+mn-lt"/>
              </a:rPr>
              <a:t>阅读量</a:t>
            </a:r>
            <a:r>
              <a:rPr lang="en-US" altLang="zh-CN" sz="1200" dirty="0">
                <a:cs typeface="+mn-ea"/>
                <a:sym typeface="+mn-lt"/>
              </a:rPr>
              <a:t>1700</a:t>
            </a:r>
            <a:r>
              <a:rPr lang="zh-CN" altLang="en-US" sz="1200" dirty="0">
                <a:cs typeface="+mn-ea"/>
                <a:sym typeface="+mn-lt"/>
              </a:rPr>
              <a:t>万</a:t>
            </a:r>
            <a:r>
              <a:rPr lang="en-US" altLang="zh-CN" sz="1200" dirty="0">
                <a:cs typeface="+mn-ea"/>
                <a:sym typeface="+mn-lt"/>
              </a:rPr>
              <a:t>+</a:t>
            </a:r>
            <a:r>
              <a:rPr lang="zh-CN" altLang="en-US" sz="1200" dirty="0">
                <a:cs typeface="+mn-ea"/>
                <a:sym typeface="+mn-lt"/>
              </a:rPr>
              <a:t>次</a:t>
            </a:r>
            <a:r>
              <a:rPr lang="zh-CN" altLang="en-US" dirty="0">
                <a:cs typeface="+mn-ea"/>
                <a:sym typeface="+mn-lt"/>
              </a:rPr>
              <a:t>；分享成果解读、分析技术，让更多人可以少走弯路，高效开展研究。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18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我将从以下四个方向进行介绍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现在的分析流程，主流</a:t>
            </a:r>
            <a:r>
              <a:rPr lang="en-US" altLang="zh-CN" dirty="0"/>
              <a:t>3</a:t>
            </a:r>
            <a:r>
              <a:rPr lang="zh-CN" altLang="en-US" dirty="0"/>
              <a:t>款被引数万次。但仍存在难安装、功能不全、运行效率低等问题。而且我们缺少自己的知识产权。</a:t>
            </a:r>
            <a:endParaRPr lang="en-US" altLang="zh-CN" dirty="0"/>
          </a:p>
          <a:p>
            <a:r>
              <a:rPr lang="zh-CN" altLang="en-US" dirty="0"/>
              <a:t>我正在从命令行、图形图界两个层面开发，力争做到适合专业、非专业同行使用的分析流程。目前在线版本引用过百次。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当前水稻微生物组领域仍处于起步阶段，参考数据匮乏限制了研究的深入？我们将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，实现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，进一步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16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谢谢在场的各位评委老师，感谢课题组的所有老师及同学。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首先是个人简介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52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我的学习和工作经历主要分为两个阶段。在东北农业大学获得微生物学学士和作物遗传育种硕士。</a:t>
            </a:r>
            <a:r>
              <a:rPr lang="en-US" altLang="zh-CN" dirty="0"/>
              <a:t>14</a:t>
            </a:r>
            <a:r>
              <a:rPr lang="zh-CN" altLang="en-US" dirty="0"/>
              <a:t>年加入我所王秀杰组攻读生物信息学博士；毕业后在韩方普组做博后</a:t>
            </a:r>
            <a:r>
              <a:rPr lang="en-US" altLang="zh-CN" dirty="0"/>
              <a:t>2</a:t>
            </a:r>
            <a:r>
              <a:rPr lang="zh-CN" altLang="en-US" dirty="0"/>
              <a:t>年。于</a:t>
            </a:r>
            <a:r>
              <a:rPr lang="en-US" altLang="zh-CN" dirty="0"/>
              <a:t>16</a:t>
            </a:r>
            <a:r>
              <a:rPr lang="zh-CN" altLang="en-US" dirty="0"/>
              <a:t>年加入白洋组，任工程师，负责微生物组数据分析。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7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申请人以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第一作者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sz="12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 Nature Protocols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。以第一或通讯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应邀在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zh-CN" altLang="en-US" sz="1200" b="1" i="1" dirty="0">
                <a:cs typeface="+mn-ea"/>
                <a:sym typeface="+mn-lt"/>
              </a:rPr>
              <a:t>、</a:t>
            </a:r>
            <a:r>
              <a:rPr lang="en-US" altLang="zh-CN" sz="1200" b="1" i="1" dirty="0">
                <a:cs typeface="+mn-ea"/>
                <a:sym typeface="+mn-lt"/>
              </a:rPr>
              <a:t>Current Opinion in Microbiology</a:t>
            </a:r>
            <a:r>
              <a:rPr lang="zh-CN" altLang="en-US" sz="1200" b="1" i="1" dirty="0">
                <a:latin typeface="+mn-lt"/>
                <a:ea typeface="+mn-ea"/>
                <a:cs typeface="+mn-ea"/>
                <a:sym typeface="+mn-lt"/>
              </a:rPr>
              <a:t> 、遗传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杂志撰写综述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篇。以参与作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者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zh-CN" altLang="en-US" sz="12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Cell Host &amp; Microbe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等杂志发表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14</a:t>
            </a:r>
            <a:r>
              <a:rPr lang="zh-CN" altLang="zh-CN" sz="12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。累计被引用近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千次。以下是我近两年以第一作者发表的代表性工作、贡献及引用情况。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91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487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我的研究方向是植物与微生物组的互作 ，包括两方面：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植物如何决定微生物组成？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微生物如何影响植物健康？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4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我们研究手段中主分为三部分，</a:t>
            </a:r>
            <a:r>
              <a:rPr lang="en-US" altLang="zh-CN" dirty="0"/>
              <a:t>1. </a:t>
            </a:r>
            <a:r>
              <a:rPr lang="zh-CN" altLang="en-US" dirty="0"/>
              <a:t>样品制作和数据获得；</a:t>
            </a:r>
            <a:r>
              <a:rPr lang="en-US" altLang="zh-CN" dirty="0"/>
              <a:t>2.</a:t>
            </a:r>
            <a:r>
              <a:rPr lang="en-US" altLang="zh-CN" baseline="0" dirty="0"/>
              <a:t> </a:t>
            </a:r>
            <a:r>
              <a:rPr lang="zh-CN" altLang="en-US" baseline="0" dirty="0"/>
              <a:t>数据分析挖掘潜在生物学规律；</a:t>
            </a:r>
            <a:r>
              <a:rPr lang="en-US" altLang="zh-CN" baseline="0" dirty="0"/>
              <a:t>3. </a:t>
            </a:r>
            <a:r>
              <a:rPr lang="zh-CN" altLang="en-US" baseline="0" dirty="0"/>
              <a:t>功能验证。</a:t>
            </a:r>
            <a:r>
              <a:rPr lang="zh-CN" altLang="en-US" dirty="0"/>
              <a:t>我主要负责的数据分析部分，起到承前启后的作用。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2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成果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发现水稻协同根系微生物组利用氮元素。发现</a:t>
            </a:r>
            <a:r>
              <a:rPr lang="zh-CN" altLang="en-US" dirty="0">
                <a:cs typeface="+mn-ea"/>
                <a:sym typeface="+mn-lt"/>
              </a:rPr>
              <a:t>籼粳稻根系形成不同的微生物组，且</a:t>
            </a:r>
            <a:r>
              <a:rPr lang="zh-CN" altLang="en-US" sz="1200" dirty="0">
                <a:cs typeface="+mn-ea"/>
                <a:sym typeface="+mn-lt"/>
              </a:rPr>
              <a:t>籼稻比粳稻富集更多氮循环相关细菌，</a:t>
            </a:r>
            <a:r>
              <a:rPr kumimoji="0"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暗示籼稻根系微环境中各种氮元素形式之间转化更活跃。进一步分析确定了宿主调控的关键基因</a:t>
            </a:r>
            <a:r>
              <a:rPr kumimoji="0" lang="en-US" altLang="zh-CN" sz="1200" b="1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NRT1.1B</a:t>
            </a:r>
            <a:r>
              <a:rPr kumimoji="0"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，并实验验证。</a:t>
            </a:r>
            <a:r>
              <a:rPr kumimoji="0" lang="ja-JP" altLang="en-US" sz="1200" b="1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该研究揭示了水稻协同根系微生物利用土壤氮元素的机制</a:t>
            </a:r>
            <a:r>
              <a:rPr kumimoji="0"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cs typeface="+mn-ea"/>
                <a:sym typeface="+mn-lt"/>
              </a:rPr>
              <a:t>为农业益生菌在氮肥高效利用中的应用提供了理论和材料基础；该项成果作为去年</a:t>
            </a: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月</a:t>
            </a:r>
            <a:r>
              <a:rPr lang="en-US" altLang="zh-CN" sz="1200" dirty="0">
                <a:cs typeface="+mn-ea"/>
                <a:sym typeface="+mn-lt"/>
              </a:rPr>
              <a:t>Nature Biotechnology</a:t>
            </a:r>
            <a:r>
              <a:rPr lang="zh-CN" altLang="en-US" sz="1200" dirty="0">
                <a:cs typeface="+mn-ea"/>
                <a:sym typeface="+mn-lt"/>
              </a:rPr>
              <a:t>封面文章发表。本项目共同第一作者，文章一年被引</a:t>
            </a:r>
            <a:r>
              <a:rPr lang="en-US" altLang="zh-CN" sz="1200" dirty="0">
                <a:cs typeface="+mn-ea"/>
                <a:sym typeface="+mn-lt"/>
              </a:rPr>
              <a:t>93</a:t>
            </a:r>
            <a:r>
              <a:rPr lang="zh-CN" altLang="en-US" sz="1200" dirty="0">
                <a:cs typeface="+mn-ea"/>
                <a:sym typeface="+mn-lt"/>
              </a:rPr>
              <a:t>次。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bailab.genetics.ac.cn/culturo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doi.org/10.16288/j.yczz.19-222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hbio.com/ImageGP/" TargetMode="External"/><Relationship Id="rId5" Type="http://schemas.openxmlformats.org/officeDocument/2006/relationships/hyperlink" Target="https://github.com/YongxinLiu/EasyAmplicon" TargetMode="Externa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青年促进会会员</a:t>
            </a:r>
            <a:br>
              <a:rPr lang="en-US" altLang="zh-CN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申请答辩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白洋</a:t>
            </a: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组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fld id="{27CEA76A-4B2C-408F-9129-5B7906DB3F43}" type="datetime2">
              <a:rPr lang="zh-CN" altLang="en-US" smtClean="0">
                <a:solidFill>
                  <a:schemeClr val="bg1"/>
                </a:solidFill>
                <a:cs typeface="+mn-ea"/>
                <a:sym typeface="+mn-lt"/>
              </a:rPr>
              <a:t>2020年10月31日</a:t>
            </a:fld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水稻协同根系微生物组利用氮元素</a:t>
            </a:r>
          </a:p>
        </p:txBody>
      </p:sp>
      <p:sp>
        <p:nvSpPr>
          <p:cNvPr id="6" name="矩形 5"/>
          <p:cNvSpPr/>
          <p:nvPr/>
        </p:nvSpPr>
        <p:spPr>
          <a:xfrm>
            <a:off x="1536492" y="6193614"/>
            <a:ext cx="1065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Na Zhang#, Bin Hu#,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#,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Yuan Qin, </a:t>
            </a:r>
            <a:r>
              <a:rPr lang="en-US" altLang="zh-CN" sz="1200" dirty="0" err="1">
                <a:cs typeface="+mn-ea"/>
                <a:sym typeface="+mn-lt"/>
              </a:rPr>
              <a:t>Pengxu</a:t>
            </a:r>
            <a:r>
              <a:rPr lang="en-US" altLang="zh-CN" sz="1200" dirty="0">
                <a:cs typeface="+mn-ea"/>
                <a:sym typeface="+mn-lt"/>
              </a:rPr>
              <a:t> Yan,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Jing Hui, </a:t>
            </a:r>
            <a:r>
              <a:rPr lang="en-US" altLang="zh-CN" sz="1200" dirty="0" err="1">
                <a:cs typeface="+mn-ea"/>
                <a:sym typeface="+mn-lt"/>
              </a:rPr>
              <a:t>Shouyun</a:t>
            </a:r>
            <a:r>
              <a:rPr lang="en-US" altLang="zh-CN" sz="1200" dirty="0">
                <a:cs typeface="+mn-ea"/>
                <a:sym typeface="+mn-lt"/>
              </a:rPr>
              <a:t> Cao, Xin Wang, Chao Wang, Hui Wang,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Guangyi</a:t>
            </a:r>
            <a:r>
              <a:rPr lang="en-US" altLang="zh-CN" sz="1200" dirty="0">
                <a:cs typeface="+mn-ea"/>
                <a:sym typeface="+mn-lt"/>
              </a:rPr>
              <a:t> Fan, </a:t>
            </a:r>
            <a:r>
              <a:rPr lang="en-US" altLang="zh-CN" sz="1200" dirty="0" err="1">
                <a:cs typeface="+mn-ea"/>
                <a:sym typeface="+mn-lt"/>
              </a:rPr>
              <a:t>Lixing</a:t>
            </a:r>
            <a:r>
              <a:rPr lang="en-US" altLang="zh-CN" sz="1200" dirty="0">
                <a:cs typeface="+mn-ea"/>
                <a:sym typeface="+mn-lt"/>
              </a:rPr>
              <a:t> Yuan, Ruben Garrido-Oter,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NRT1.1B is associated with root microbiota composition and nitrogen use in field-grown rice. </a:t>
            </a:r>
            <a:r>
              <a:rPr lang="en-US" altLang="zh-CN" sz="1200" b="1" i="1" dirty="0"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cs typeface="+mn-ea"/>
                <a:sym typeface="+mn-lt"/>
              </a:rPr>
              <a:t>. 2019, 37: 676-684. doi:10.1038/s41587-019-0104-4.</a:t>
            </a:r>
            <a:r>
              <a:rPr lang="zh-CN" altLang="en-US" sz="1200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Cited</a:t>
            </a:r>
            <a:r>
              <a:rPr lang="zh-CN" altLang="en-US" sz="1200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93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60331" y="56849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为农业益生菌在氮肥高效利用中的应用提供了理论和材料基础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8BFCEF2-79A0-4267-AB48-7720DB43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62" y="1667592"/>
            <a:ext cx="2857500" cy="3799582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F2D72E-8B17-4718-B225-EC84CAFC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4" y="2530903"/>
            <a:ext cx="4189268" cy="27452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B2DFE-0C9C-4570-800C-11635E9A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18" y="2542747"/>
            <a:ext cx="4142060" cy="30275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607EDC-0D60-4424-8250-965E9DEF15AD}"/>
              </a:ext>
            </a:extLst>
          </p:cNvPr>
          <p:cNvSpPr txBox="1"/>
          <p:nvPr/>
        </p:nvSpPr>
        <p:spPr>
          <a:xfrm>
            <a:off x="91150" y="2020708"/>
            <a:ext cx="4604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籼粳稻根系形成不同的微生物组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8766E6-F206-49E1-9757-B6F695779A26}"/>
              </a:ext>
            </a:extLst>
          </p:cNvPr>
          <p:cNvSpPr txBox="1"/>
          <p:nvPr/>
        </p:nvSpPr>
        <p:spPr>
          <a:xfrm>
            <a:off x="4874190" y="1654175"/>
            <a:ext cx="367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籼稻比粳稻富集更多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氮循环相关细菌</a:t>
            </a:r>
          </a:p>
        </p:txBody>
      </p:sp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C8E0187-F93A-45EC-8A14-2FB0A695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A7DD554-7A5C-4623-9E87-ECB2B18B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开发高通量细菌培养鉴定体系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C992D92-DE90-457D-AEF1-BF0F4BFC9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7368" y="1566841"/>
            <a:ext cx="6777294" cy="425525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DE8FD1-0C14-4661-A7D9-FD2336858DB8}"/>
              </a:ext>
            </a:extLst>
          </p:cNvPr>
          <p:cNvSpPr txBox="1"/>
          <p:nvPr/>
        </p:nvSpPr>
        <p:spPr>
          <a:xfrm>
            <a:off x="1718733" y="6415125"/>
            <a:ext cx="9791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Liu#,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Yuan Qin, Ruben Garrido-</a:t>
            </a:r>
            <a:r>
              <a:rPr lang="en-US" altLang="zh-CN" sz="1200" dirty="0" err="1">
                <a:cs typeface="+mn-ea"/>
                <a:sym typeface="+mn-lt"/>
              </a:rPr>
              <a:t>Oter</a:t>
            </a:r>
            <a:r>
              <a:rPr lang="en-US" altLang="zh-CN" sz="1200" dirty="0">
                <a:cs typeface="+mn-ea"/>
                <a:sym typeface="+mn-lt"/>
              </a:rPr>
              <a:t>*, Paul Schulze-</a:t>
            </a:r>
            <a:r>
              <a:rPr lang="en-US" altLang="zh-CN" sz="1200" dirty="0" err="1">
                <a:cs typeface="+mn-ea"/>
                <a:sym typeface="+mn-lt"/>
              </a:rPr>
              <a:t>Lefert</a:t>
            </a:r>
            <a:r>
              <a:rPr lang="en-US" altLang="zh-CN" sz="1200" dirty="0">
                <a:cs typeface="+mn-ea"/>
                <a:sym typeface="+mn-lt"/>
              </a:rPr>
              <a:t>*, Yang Bai*. (2020). High-throughput cultivation and identification of bacteria from the plant root microbiota. </a:t>
            </a:r>
            <a:r>
              <a:rPr lang="en-US" altLang="zh-CN" sz="1200" b="1" i="1" dirty="0">
                <a:cs typeface="+mn-ea"/>
                <a:sym typeface="+mn-lt"/>
              </a:rPr>
              <a:t>Nature Protocols</a:t>
            </a:r>
            <a:r>
              <a:rPr lang="zh-CN" altLang="en-US" sz="1200" dirty="0">
                <a:cs typeface="+mn-ea"/>
                <a:sym typeface="+mn-lt"/>
              </a:rPr>
              <a:t>，</a:t>
            </a:r>
            <a:r>
              <a:rPr lang="en-US" altLang="zh-CN" sz="1200" dirty="0">
                <a:cs typeface="+mn-ea"/>
                <a:sym typeface="+mn-lt"/>
              </a:rPr>
              <a:t>In Press, </a:t>
            </a:r>
            <a:r>
              <a:rPr lang="zh-CN" altLang="en-US" sz="1200" dirty="0">
                <a:cs typeface="+mn-ea"/>
                <a:sym typeface="+mn-lt"/>
                <a:hlinkClick r:id="rId4"/>
              </a:rPr>
              <a:t>http://bailab.genetics.ac.cn/culturome</a:t>
            </a:r>
            <a:r>
              <a:rPr lang="zh-CN" altLang="en-US" sz="1200" dirty="0">
                <a:cs typeface="+mn-ea"/>
                <a:sym typeface="+mn-lt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F8BB27-D279-4B03-B0EB-06F0B8D391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3"/>
          <a:stretch/>
        </p:blipFill>
        <p:spPr>
          <a:xfrm>
            <a:off x="552352" y="1468124"/>
            <a:ext cx="4221932" cy="43539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5D0939-A950-45C8-A30C-315A7B926D7A}"/>
              </a:ext>
            </a:extLst>
          </p:cNvPr>
          <p:cNvSpPr txBox="1"/>
          <p:nvPr/>
        </p:nvSpPr>
        <p:spPr>
          <a:xfrm>
            <a:off x="594918" y="5808784"/>
            <a:ext cx="451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一次性获得</a:t>
            </a:r>
            <a:r>
              <a:rPr lang="en-US" altLang="zh-CN" sz="2400" dirty="0">
                <a:cs typeface="+mn-ea"/>
                <a:sym typeface="+mn-lt"/>
              </a:rPr>
              <a:t>1-3</a:t>
            </a:r>
            <a:r>
              <a:rPr lang="zh-CN" altLang="en-US" sz="2400" dirty="0">
                <a:cs typeface="+mn-ea"/>
                <a:sym typeface="+mn-lt"/>
              </a:rPr>
              <a:t>百种非冗余菌株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43EE67-8DCC-4A6A-9013-BB4E9B6B4E9C}"/>
              </a:ext>
            </a:extLst>
          </p:cNvPr>
          <p:cNvSpPr txBox="1"/>
          <p:nvPr/>
        </p:nvSpPr>
        <p:spPr>
          <a:xfrm>
            <a:off x="5391858" y="5808784"/>
            <a:ext cx="6533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提供在线平台，一键解析高通量细菌鉴定数据</a:t>
            </a:r>
          </a:p>
        </p:txBody>
      </p:sp>
    </p:spTree>
    <p:extLst>
      <p:ext uri="{BB962C8B-B14F-4D97-AF65-F5344CB8AC3E}">
        <p14:creationId xmlns:p14="http://schemas.microsoft.com/office/powerpoint/2010/main" val="378861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1507687"/>
            <a:ext cx="3199638" cy="4300696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探索水稻全生育期微生物组</a:t>
            </a:r>
          </a:p>
        </p:txBody>
      </p:sp>
      <p:sp>
        <p:nvSpPr>
          <p:cNvPr id="6" name="矩形 5"/>
          <p:cNvSpPr/>
          <p:nvPr/>
        </p:nvSpPr>
        <p:spPr>
          <a:xfrm>
            <a:off x="1633297" y="6233742"/>
            <a:ext cx="991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Na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Bin Hu, Yuan Qin,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Hui Wang,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Jingmei</a:t>
            </a:r>
            <a:r>
              <a:rPr lang="en-US" altLang="zh-CN" sz="1200" dirty="0">
                <a:cs typeface="+mn-ea"/>
                <a:sym typeface="+mn-lt"/>
              </a:rPr>
              <a:t> Qian, Wei Wang, </a:t>
            </a:r>
            <a:r>
              <a:rPr lang="en-US" altLang="zh-CN" sz="1200" dirty="0" err="1">
                <a:cs typeface="+mn-ea"/>
                <a:sym typeface="+mn-lt"/>
              </a:rPr>
              <a:t>Pengfan</a:t>
            </a:r>
            <a:r>
              <a:rPr lang="en-US" altLang="zh-CN" sz="1200" dirty="0">
                <a:cs typeface="+mn-ea"/>
                <a:sym typeface="+mn-lt"/>
              </a:rPr>
              <a:t> Zhang,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Root microbiota shift in rice correlates with resident time in the field and developmental stage. </a:t>
            </a:r>
            <a:r>
              <a:rPr lang="en-US" altLang="zh-CN" sz="12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200" dirty="0">
                <a:cs typeface="+mn-ea"/>
                <a:sym typeface="+mn-lt"/>
              </a:rPr>
              <a:t>. 2018, 61: 613-621. doi:10.1007/s11427-018-9284-4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" b="96667" l="286" r="97500">
                        <a14:foregroundMark x1="12429" y1="857" x2="286" y2="15810"/>
                        <a14:foregroundMark x1="12857" y1="4571" x2="89500" y2="10667"/>
                        <a14:foregroundMark x1="7286" y1="44000" x2="95357" y2="79619"/>
                        <a14:foregroundMark x1="11786" y1="88000" x2="94786" y2="92190"/>
                        <a14:foregroundMark x1="15571" y1="27905" x2="90714" y2="44476"/>
                        <a14:foregroundMark x1="19143" y1="53524" x2="27571" y2="81333"/>
                        <a14:foregroundMark x1="2500" y1="50857" x2="11714" y2="96667"/>
                        <a14:foregroundMark x1="89000" y1="5048" x2="97500" y2="92381"/>
                        <a14:foregroundMark x1="16571" y1="11524" x2="33714" y2="20952"/>
                        <a14:foregroundMark x1="79357" y1="23333" x2="80357" y2="30000"/>
                        <a14:foregroundMark x1="87143" y1="20952" x2="84214" y2="29905"/>
                        <a14:foregroundMark x1="79643" y1="15333" x2="83857" y2="61429"/>
                        <a14:backgroundMark x1="643" y1="13238" x2="9357" y2="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 b="17155"/>
          <a:stretch/>
        </p:blipFill>
        <p:spPr>
          <a:xfrm>
            <a:off x="1055908" y="1461181"/>
            <a:ext cx="6887561" cy="4393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16545" y="586441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为农业益生菌的施用时间提供指导和理论基础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65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植物微生物组研究方法综述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BE2406-31EC-4538-B1A0-8E8210864D51}"/>
              </a:ext>
            </a:extLst>
          </p:cNvPr>
          <p:cNvSpPr txBox="1"/>
          <p:nvPr/>
        </p:nvSpPr>
        <p:spPr>
          <a:xfrm>
            <a:off x="1626955" y="5531535"/>
            <a:ext cx="9527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介绍分菌鉴定、单菌和菌群的功能研究体系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推动本领域从描述性向功能性研究发展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E27C96-6A18-49F2-A64D-4A73D36B19E5}"/>
              </a:ext>
            </a:extLst>
          </p:cNvPr>
          <p:cNvSpPr txBox="1"/>
          <p:nvPr/>
        </p:nvSpPr>
        <p:spPr>
          <a:xfrm>
            <a:off x="2882899" y="6396335"/>
            <a:ext cx="756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Yang Bai. (2019). Reductionist synthetic community approaches in root microbiome research. </a:t>
            </a:r>
            <a:r>
              <a:rPr lang="en-US" altLang="zh-CN" sz="1200" b="1" i="1" dirty="0">
                <a:cs typeface="+mn-ea"/>
                <a:sym typeface="+mn-lt"/>
              </a:rPr>
              <a:t>Current Opinion in Microbiology</a:t>
            </a:r>
            <a:r>
              <a:rPr lang="en-US" altLang="zh-CN" sz="1200" b="0" i="0" dirty="0">
                <a:cs typeface="+mn-ea"/>
                <a:sym typeface="+mn-lt"/>
              </a:rPr>
              <a:t> 49 97-102 </a:t>
            </a:r>
            <a:r>
              <a:rPr lang="en-US" altLang="zh-CN" sz="1200" b="0" i="0" dirty="0" err="1">
                <a:cs typeface="+mn-ea"/>
                <a:sym typeface="+mn-lt"/>
              </a:rPr>
              <a:t>doi</a:t>
            </a:r>
            <a:r>
              <a:rPr lang="en-US" altLang="zh-CN" sz="1200" b="0" i="0" dirty="0">
                <a:cs typeface="+mn-ea"/>
                <a:sym typeface="+mn-lt"/>
              </a:rPr>
              <a:t>: 10.1016/j.mib.2019.10.010 Cited: 14</a:t>
            </a:r>
          </a:p>
        </p:txBody>
      </p:sp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1AD63CB-0929-4BD9-8C10-034BC898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6D257B9-AAC0-4577-B047-F9059BBF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微生物组数据分析综述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7A4856-17B9-4611-B0B1-1A2ACAB5F5BC}"/>
              </a:ext>
            </a:extLst>
          </p:cNvPr>
          <p:cNvSpPr/>
          <p:nvPr/>
        </p:nvSpPr>
        <p:spPr>
          <a:xfrm>
            <a:off x="1832161" y="6227193"/>
            <a:ext cx="9520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 Cited: 5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刘永鑫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秦媛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郭晓璇</a:t>
            </a:r>
            <a:r>
              <a:rPr lang="zh-CN" altLang="en-US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&amp;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白洋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. (</a:t>
            </a:r>
            <a:r>
              <a:rPr lang="en-US" altLang="zh-CN" sz="1200" b="1" dirty="0">
                <a:latin typeface="Segoe UI" panose="020B0502040204020203" pitchFamily="34" charset="0"/>
                <a:ea typeface="微软雅黑" panose="020B0503020204020204" pitchFamily="34" charset="-122"/>
              </a:rPr>
              <a:t>2019</a:t>
            </a:r>
            <a:r>
              <a:rPr lang="en-US" altLang="zh-CN" sz="1200" b="0" dirty="0">
                <a:latin typeface="Segoe UI" panose="020B0502040204020203" pitchFamily="34" charset="0"/>
                <a:ea typeface="微软雅黑" panose="020B0503020204020204" pitchFamily="34" charset="-122"/>
              </a:rPr>
              <a:t>). 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微生物组数据分析方法与应用</a:t>
            </a:r>
            <a:r>
              <a:rPr lang="en-US" altLang="zh-CN" sz="1200" b="0" dirty="0">
                <a:latin typeface="Segoe UI" panose="020B0502040204020203" pitchFamily="34" charset="0"/>
                <a:ea typeface="微软雅黑" panose="020B0503020204020204" pitchFamily="34" charset="-122"/>
              </a:rPr>
              <a:t>. </a:t>
            </a:r>
            <a:r>
              <a:rPr lang="zh-CN" altLang="en-US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遗传</a:t>
            </a:r>
            <a:r>
              <a:rPr lang="zh-CN" altLang="en-US" sz="1200" b="0" i="0" dirty="0">
                <a:latin typeface="Segoe UI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b="0" i="0" dirty="0">
                <a:latin typeface="Segoe UI" panose="020B0502040204020203" pitchFamily="34" charset="0"/>
                <a:ea typeface="微软雅黑" panose="020B0503020204020204" pitchFamily="34" charset="-122"/>
              </a:rPr>
              <a:t>41, 845-826, </a:t>
            </a:r>
            <a:r>
              <a:rPr lang="en-US" altLang="zh-CN" sz="1200" b="0" i="0" dirty="0" err="1">
                <a:latin typeface="Segoe UI" panose="020B0502040204020203" pitchFamily="34" charset="0"/>
                <a:ea typeface="微软雅黑" panose="020B0503020204020204" pitchFamily="34" charset="-122"/>
              </a:rPr>
              <a:t>doi</a:t>
            </a:r>
            <a:r>
              <a:rPr lang="en-US" altLang="zh-CN" sz="1200" b="0" i="0" dirty="0">
                <a:latin typeface="Segoe UI" panose="020B0502040204020203" pitchFamily="34" charset="0"/>
                <a:ea typeface="微软雅黑" panose="020B0503020204020204" pitchFamily="34" charset="-122"/>
              </a:rPr>
              <a:t>: 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https://doi.org/10.16288/j.yczz.19-222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Cited:</a:t>
            </a:r>
            <a:r>
              <a:rPr lang="zh-CN" altLang="en-US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Segoe UI" panose="020B0502040204020203" pitchFamily="34" charset="0"/>
                <a:ea typeface="微软雅黑" panose="020B0503020204020204" pitchFamily="34" charset="-122"/>
              </a:rPr>
              <a:t>10</a:t>
            </a:r>
            <a:endParaRPr lang="en-US" altLang="zh-CN" sz="1200" dirty="0">
              <a:cs typeface="+mn-ea"/>
              <a:sym typeface="+mn-lt"/>
            </a:endParaRPr>
          </a:p>
        </p:txBody>
      </p:sp>
      <p:pic>
        <p:nvPicPr>
          <p:cNvPr id="7" name="内容占位符 52">
            <a:extLst>
              <a:ext uri="{FF2B5EF4-FFF2-40B4-BE49-F238E27FC236}">
                <a16:creationId xmlns:a16="http://schemas.microsoft.com/office/drawing/2014/main" id="{F4ECE1F0-DBA8-4ACC-AB73-747DEB44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9936" y="1507687"/>
            <a:ext cx="8456143" cy="4146393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22830E-9BCD-47C0-BD64-751BB3BBE7CA}"/>
              </a:ext>
            </a:extLst>
          </p:cNvPr>
          <p:cNvSpPr txBox="1"/>
          <p:nvPr/>
        </p:nvSpPr>
        <p:spPr>
          <a:xfrm>
            <a:off x="2089936" y="5755970"/>
            <a:ext cx="823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综述了微生物组数据分析的思路、方法、统计和可视化方案</a:t>
            </a:r>
          </a:p>
        </p:txBody>
      </p:sp>
    </p:spTree>
    <p:extLst>
      <p:ext uri="{BB962C8B-B14F-4D97-AF65-F5344CB8AC3E}">
        <p14:creationId xmlns:p14="http://schemas.microsoft.com/office/powerpoint/2010/main" val="322096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93638E1-CF39-4AE4-8EB2-552EC42F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A5F45-80AB-4832-A42E-9435FB201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Huang, A. C.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A specialized metabolic network selectively modulates 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Arabidopsis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root microbiota. 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364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, eaau6389, doi:10.1126/science.aau6389 (2019).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作者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Bolyen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, E.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Reproducible, interactive, scalable and extensible microbiome data science using QIIME 2. 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b="1" i="0" dirty="0">
                <a:latin typeface="+mn-lt"/>
                <a:ea typeface="+mn-ea"/>
                <a:cs typeface="+mn-ea"/>
                <a:sym typeface="+mn-lt"/>
              </a:rPr>
              <a:t>37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, 852-857, doi:10.1038/s41587-019-0209-9 (2019).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54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作者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Wang, W.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An 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Arabidopsis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secondary metabolite directly targets expression of the bacterial type III secretion system to inhibit bacterial virulence. 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Cell Host Microbe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27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, 601-613.e607, </a:t>
            </a:r>
            <a:r>
              <a:rPr lang="en-US" altLang="zh-CN" sz="1800" b="0" i="0" dirty="0" err="1">
                <a:latin typeface="+mn-lt"/>
                <a:ea typeface="+mn-ea"/>
                <a:cs typeface="+mn-ea"/>
                <a:sym typeface="+mn-lt"/>
              </a:rPr>
              <a:t>doi:https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://doi.org/10.1016/j.chom.2020.03.004 (2020).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作者</a:t>
            </a:r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Chen, Q.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Recently duplicated </a:t>
            </a:r>
            <a:r>
              <a:rPr lang="en-US" altLang="zh-CN" sz="1800" i="0" dirty="0" err="1">
                <a:latin typeface="+mn-lt"/>
                <a:ea typeface="+mn-ea"/>
                <a:cs typeface="+mn-ea"/>
                <a:sym typeface="+mn-lt"/>
              </a:rPr>
              <a:t>sesterterpene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(C25) gene clusters in 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Arabidopsis thaliana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modulate root microbiota. 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Science China Life Sciences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62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, 947-958, doi:10.1007/s11427-019-9521-2 (2019).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作者</a:t>
            </a:r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Wang, W.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 et al.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Expression of the nitrate transporter gene 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OsNRT1.1A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1800" i="1" dirty="0">
                <a:latin typeface="+mn-lt"/>
                <a:ea typeface="+mn-ea"/>
                <a:cs typeface="+mn-ea"/>
                <a:sym typeface="+mn-lt"/>
              </a:rPr>
              <a:t>OsNPF6.3</a:t>
            </a:r>
            <a:r>
              <a:rPr lang="en-US" altLang="zh-CN" sz="1800" i="0" dirty="0">
                <a:latin typeface="+mn-lt"/>
                <a:ea typeface="+mn-ea"/>
                <a:cs typeface="+mn-ea"/>
                <a:sym typeface="+mn-lt"/>
              </a:rPr>
              <a:t> confers high yield and early maturation in rice. 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The Plant Cell</a:t>
            </a:r>
            <a:r>
              <a:rPr lang="en-US" altLang="zh-CN" sz="1800" b="1" i="0" dirty="0">
                <a:latin typeface="+mn-lt"/>
                <a:ea typeface="+mn-ea"/>
                <a:cs typeface="+mn-ea"/>
                <a:sym typeface="+mn-lt"/>
              </a:rPr>
              <a:t> 30</a:t>
            </a:r>
            <a:r>
              <a:rPr lang="en-US" altLang="zh-CN" sz="1800" b="0" i="0" dirty="0">
                <a:latin typeface="+mn-lt"/>
                <a:ea typeface="+mn-ea"/>
                <a:cs typeface="+mn-ea"/>
                <a:sym typeface="+mn-lt"/>
              </a:rPr>
              <a:t>, 638-651, doi:10.1105/tpc.17.00809 (2018).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作者</a:t>
            </a:r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800" b="0" i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F4B3CA-0F93-4737-884D-F0584A26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其他合作课题发表文章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51F18F-2F00-4B4F-976D-2376D46B3FE0}"/>
              </a:ext>
            </a:extLst>
          </p:cNvPr>
          <p:cNvSpPr txBox="1"/>
          <p:nvPr/>
        </p:nvSpPr>
        <p:spPr>
          <a:xfrm>
            <a:off x="1610198" y="5488529"/>
            <a:ext cx="9189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与英国、美国、我所周俭民组、王国栋组、储成才组等合作，在</a:t>
            </a:r>
            <a:r>
              <a:rPr lang="en-US" altLang="zh-CN" sz="2400" b="1" i="1" dirty="0">
                <a:cs typeface="+mn-ea"/>
                <a:sym typeface="+mn-lt"/>
              </a:rPr>
              <a:t>Science</a:t>
            </a:r>
            <a:r>
              <a:rPr lang="zh-CN" altLang="en-US" sz="2400" b="1" i="1" dirty="0">
                <a:cs typeface="+mn-ea"/>
                <a:sym typeface="+mn-lt"/>
              </a:rPr>
              <a:t>、</a:t>
            </a:r>
            <a:r>
              <a:rPr lang="en-US" altLang="zh-CN" sz="2400" b="1" i="1" dirty="0">
                <a:cs typeface="+mn-ea"/>
                <a:sym typeface="+mn-lt"/>
              </a:rPr>
              <a:t>Nature Biotechnology</a:t>
            </a:r>
            <a:r>
              <a:rPr lang="zh-CN" altLang="en-US" sz="2400" b="1" i="1" dirty="0">
                <a:cs typeface="+mn-ea"/>
                <a:sym typeface="+mn-lt"/>
              </a:rPr>
              <a:t>、</a:t>
            </a:r>
            <a:r>
              <a:rPr lang="en-US" altLang="zh-CN" sz="2400" b="1" i="1" dirty="0">
                <a:cs typeface="+mn-ea"/>
                <a:sym typeface="+mn-lt"/>
              </a:rPr>
              <a:t>Cell Host Microbe</a:t>
            </a:r>
            <a:r>
              <a:rPr lang="zh-CN" altLang="en-US" sz="2400" b="1" i="1" dirty="0">
                <a:cs typeface="+mn-ea"/>
                <a:sym typeface="+mn-lt"/>
              </a:rPr>
              <a:t>、</a:t>
            </a:r>
            <a:r>
              <a:rPr lang="en-US" altLang="zh-CN" sz="2400" b="1" i="1" dirty="0">
                <a:cs typeface="+mn-ea"/>
                <a:sym typeface="+mn-lt"/>
              </a:rPr>
              <a:t>Science China Life Sciences</a:t>
            </a:r>
            <a:r>
              <a:rPr lang="zh-CN" altLang="en-US" sz="2400" b="1" i="1" dirty="0">
                <a:cs typeface="+mn-ea"/>
                <a:sym typeface="+mn-lt"/>
              </a:rPr>
              <a:t>、</a:t>
            </a:r>
            <a:r>
              <a:rPr lang="en-US" altLang="zh-CN" sz="2400" b="1" i="1" dirty="0">
                <a:cs typeface="+mn-ea"/>
                <a:sym typeface="+mn-lt"/>
              </a:rPr>
              <a:t>The Plant Cell</a:t>
            </a:r>
            <a:r>
              <a:rPr lang="zh-CN" altLang="en-US" sz="2400" dirty="0">
                <a:cs typeface="+mn-ea"/>
                <a:sym typeface="+mn-lt"/>
              </a:rPr>
              <a:t>等杂志发表论文</a:t>
            </a:r>
            <a:r>
              <a:rPr lang="en-US" altLang="zh-CN" sz="2400" dirty="0">
                <a:cs typeface="+mn-ea"/>
                <a:sym typeface="+mn-lt"/>
              </a:rPr>
              <a:t>14</a:t>
            </a:r>
            <a:r>
              <a:rPr lang="zh-CN" altLang="en-US" sz="2400" dirty="0">
                <a:cs typeface="+mn-ea"/>
                <a:sym typeface="+mn-lt"/>
              </a:rPr>
              <a:t>篇。</a:t>
            </a:r>
          </a:p>
        </p:txBody>
      </p:sp>
    </p:spTree>
    <p:extLst>
      <p:ext uri="{BB962C8B-B14F-4D97-AF65-F5344CB8AC3E}">
        <p14:creationId xmlns:p14="http://schemas.microsoft.com/office/powerpoint/2010/main" val="240940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个人简介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学术成绩和科研工作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学术会议和科学传播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未来工作设想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答辩提纲</a:t>
            </a:r>
          </a:p>
        </p:txBody>
      </p:sp>
    </p:spTree>
    <p:extLst>
      <p:ext uri="{BB962C8B-B14F-4D97-AF65-F5344CB8AC3E}">
        <p14:creationId xmlns:p14="http://schemas.microsoft.com/office/powerpoint/2010/main" val="275740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E7DB35C-FADA-4F61-AFA4-401AE4F4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34D37A2-7376-4C67-B951-E1E218DB9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733405"/>
              </p:ext>
            </p:extLst>
          </p:nvPr>
        </p:nvGraphicFramePr>
        <p:xfrm>
          <a:off x="528896" y="2179100"/>
          <a:ext cx="6279253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3663444455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4168775829"/>
                    </a:ext>
                  </a:extLst>
                </a:gridCol>
                <a:gridCol w="3140765">
                  <a:extLst>
                    <a:ext uri="{9D8B030D-6E8A-4147-A177-3AD203B41FA5}">
                      <a16:colId xmlns:a16="http://schemas.microsoft.com/office/drawing/2014/main" val="1488733412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634501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</a:t>
                      </a:r>
                    </a:p>
                  </a:txBody>
                  <a:tcPr marL="19050" marR="19050" marT="19050" marB="190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地点</a:t>
                      </a:r>
                    </a:p>
                  </a:txBody>
                  <a:tcPr marL="19050" marR="19050" marT="19050" marB="190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会议名称</a:t>
                      </a:r>
                    </a:p>
                  </a:txBody>
                  <a:tcPr marL="19050" marR="19050" marT="19050" marB="190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类型</a:t>
                      </a:r>
                    </a:p>
                  </a:txBody>
                  <a:tcPr marL="19050" marR="19050" marT="19050" marB="19050" anchor="b"/>
                </a:tc>
                <a:extLst>
                  <a:ext uri="{0D108BD9-81ED-4DB2-BD59-A6C34878D82A}">
                    <a16:rowId xmlns:a16="http://schemas.microsoft.com/office/drawing/2014/main" val="20753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浙江大学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中国科协青年论坛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专题报告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419508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人民大学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</a:t>
                      </a:r>
                      <a:r>
                        <a:rPr lang="en-US" altLang="zh-CN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届中国</a:t>
                      </a:r>
                      <a:r>
                        <a:rPr lang="en-US" altLang="zh-CN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</a:t>
                      </a:r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会议</a:t>
                      </a:r>
                      <a:r>
                        <a:rPr lang="en-US" altLang="zh-CN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北京</a:t>
                      </a:r>
                      <a:r>
                        <a:rPr lang="en-US" altLang="zh-CN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可视化专场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专题报告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15678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中科院</a:t>
                      </a:r>
                      <a:endParaRPr lang="en-US" altLang="zh-CN" sz="20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微生物所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中国微生物组研究现状与对策研讨会邀请函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特邀报告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69623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河北师大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河北省第五届植物生理学与粮食安全专家论坛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特邀报告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338497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中科院</a:t>
                      </a:r>
                      <a:endParaRPr lang="en-US" altLang="zh-CN" sz="20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南土所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土壤生态学前沿研讨会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技术分享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88480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北京大学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邓旭亮组邀请</a:t>
                      </a:r>
                    </a:p>
                  </a:txBody>
                  <a:tcPr marL="19050" marR="19050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技术分享</a:t>
                      </a:r>
                    </a:p>
                  </a:txBody>
                  <a:tcPr marL="19050" marR="19050" marT="19050" marB="19050"/>
                </a:tc>
                <a:extLst>
                  <a:ext uri="{0D108BD9-81ED-4DB2-BD59-A6C34878D82A}">
                    <a16:rowId xmlns:a16="http://schemas.microsoft.com/office/drawing/2014/main" val="2353212950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2E88A90C-FB5E-4C67-84E5-2687542F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受邀学术报告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742A1F-FA70-41A1-A66A-A608CEE095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" t="38042"/>
          <a:stretch/>
        </p:blipFill>
        <p:spPr>
          <a:xfrm>
            <a:off x="6949049" y="4350729"/>
            <a:ext cx="4708440" cy="1752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DD3A90-50D6-4B83-8875-B4759F8FA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74" y="1507687"/>
            <a:ext cx="2926190" cy="28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1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72289-1B6D-4486-B1D5-05270DF4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753984-2262-407C-B2F3-71FD7371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负责编写本领域专著两部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27755E-9863-4117-95BC-EF819CAD1887}"/>
              </a:ext>
            </a:extLst>
          </p:cNvPr>
          <p:cNvSpPr txBox="1"/>
          <p:nvPr/>
        </p:nvSpPr>
        <p:spPr>
          <a:xfrm>
            <a:off x="1795780" y="6091959"/>
            <a:ext cx="408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填补本领域实验方法空白，建立标准化实验体系，为大数据整合分析做准备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62AA80-7960-40DA-B2CA-CA2C1C8FB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21" y="1507687"/>
            <a:ext cx="3222794" cy="45526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6CF5EB-B4F5-4D1E-95FE-0A70988CEACE}"/>
              </a:ext>
            </a:extLst>
          </p:cNvPr>
          <p:cNvSpPr txBox="1"/>
          <p:nvPr/>
        </p:nvSpPr>
        <p:spPr>
          <a:xfrm>
            <a:off x="6592545" y="6091959"/>
            <a:ext cx="408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填补微生物组领域数据分析和可视化资料的空白，提供易学、易用的参考书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8DD4A5C-99C9-4022-872C-0B9003F5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25" y="1507687"/>
            <a:ext cx="3222794" cy="4552652"/>
          </a:xfrm>
        </p:spPr>
      </p:pic>
    </p:spTree>
    <p:extLst>
      <p:ext uri="{BB962C8B-B14F-4D97-AF65-F5344CB8AC3E}">
        <p14:creationId xmlns:p14="http://schemas.microsoft.com/office/powerpoint/2010/main" val="14287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创立“宏基因组”公众号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77968" y="5981156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+mn-ea"/>
                <a:sym typeface="+mn-lt"/>
              </a:rPr>
              <a:t>100</a:t>
            </a:r>
            <a:r>
              <a:rPr lang="zh-CN" altLang="en-US" sz="2400" dirty="0">
                <a:cs typeface="+mn-ea"/>
                <a:sym typeface="+mn-lt"/>
              </a:rPr>
              <a:t>多位国内外同行参与，</a:t>
            </a:r>
            <a:r>
              <a:rPr lang="en-US" altLang="zh-CN" sz="2400" dirty="0">
                <a:cs typeface="+mn-ea"/>
                <a:sym typeface="+mn-lt"/>
              </a:rPr>
              <a:t>10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1000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zh-CN" altLang="en-US" sz="1800" dirty="0">
                <a:cs typeface="+mn-ea"/>
                <a:sym typeface="+mn-lt"/>
              </a:rPr>
              <a:t>阅读量</a:t>
            </a:r>
            <a:r>
              <a:rPr lang="en-US" altLang="zh-CN" sz="1800" dirty="0">
                <a:cs typeface="+mn-ea"/>
                <a:sym typeface="+mn-lt"/>
              </a:rPr>
              <a:t>1700</a:t>
            </a:r>
            <a:r>
              <a:rPr lang="zh-CN" altLang="en-US" sz="1800" dirty="0">
                <a:cs typeface="+mn-ea"/>
                <a:sym typeface="+mn-lt"/>
              </a:rPr>
              <a:t>万</a:t>
            </a:r>
            <a:r>
              <a:rPr lang="en-US" altLang="zh-CN" sz="1800" dirty="0">
                <a:cs typeface="+mn-ea"/>
                <a:sym typeface="+mn-lt"/>
              </a:rPr>
              <a:t>+</a:t>
            </a:r>
            <a:r>
              <a:rPr lang="zh-CN" altLang="en-US" sz="1800" dirty="0">
                <a:cs typeface="+mn-ea"/>
                <a:sym typeface="+mn-lt"/>
              </a:rPr>
              <a:t>次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" y="1777742"/>
            <a:ext cx="5374758" cy="4131506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图表 6">
                <a:extLst>
                  <a:ext uri="{FF2B5EF4-FFF2-40B4-BE49-F238E27FC236}">
                    <a16:creationId xmlns:a16="http://schemas.microsoft.com/office/drawing/2014/main" id="{ADAD5CF5-94DE-46EB-8CB4-CB664A2CF8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6951791"/>
                  </p:ext>
                </p:extLst>
              </p:nvPr>
            </p:nvGraphicFramePr>
            <p:xfrm>
              <a:off x="5243284" y="1642714"/>
              <a:ext cx="6360887" cy="42665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图表 6">
                <a:extLst>
                  <a:ext uri="{FF2B5EF4-FFF2-40B4-BE49-F238E27FC236}">
                    <a16:creationId xmlns:a16="http://schemas.microsoft.com/office/drawing/2014/main" id="{ADAD5CF5-94DE-46EB-8CB4-CB664A2CF8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3284" y="1642714"/>
                <a:ext cx="6360887" cy="4266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97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个人简介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学术成绩和科研工作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学术会议和科学传播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未来工作设想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答辩提纲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个人简介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学术成绩和科研工作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学术会议和科学传播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未来工作设想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答辩提纲</a:t>
            </a:r>
          </a:p>
        </p:txBody>
      </p:sp>
    </p:spTree>
    <p:extLst>
      <p:ext uri="{BB962C8B-B14F-4D97-AF65-F5344CB8AC3E}">
        <p14:creationId xmlns:p14="http://schemas.microsoft.com/office/powerpoint/2010/main" val="163210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64AB55C-8D96-4CB2-BE9B-BE2D7C37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73B0EE-AD75-4632-BB46-A47DEF41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621" y="1947268"/>
            <a:ext cx="4668131" cy="351433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CA625BE-C2F4-4298-AC58-49557BAC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搭建微生物组分析平台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12A0EE-03EE-4648-8A6A-AE9924CE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951" y="1851710"/>
            <a:ext cx="4755845" cy="36098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D49B47-1193-4FE7-B247-44AF405C0AD4}"/>
              </a:ext>
            </a:extLst>
          </p:cNvPr>
          <p:cNvSpPr txBox="1"/>
          <p:nvPr/>
        </p:nvSpPr>
        <p:spPr>
          <a:xfrm>
            <a:off x="1795780" y="1485603"/>
            <a:ext cx="299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本地版本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CCDB6F-D8D0-4BDC-950F-FB4951ED7A05}"/>
              </a:ext>
            </a:extLst>
          </p:cNvPr>
          <p:cNvSpPr txBox="1"/>
          <p:nvPr/>
        </p:nvSpPr>
        <p:spPr>
          <a:xfrm>
            <a:off x="7249886" y="1485603"/>
            <a:ext cx="299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在线版本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D93DE-A77C-4842-AE6F-27852559F521}"/>
              </a:ext>
            </a:extLst>
          </p:cNvPr>
          <p:cNvSpPr txBox="1"/>
          <p:nvPr/>
        </p:nvSpPr>
        <p:spPr>
          <a:xfrm>
            <a:off x="3533687" y="6323733"/>
            <a:ext cx="533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解决本领域分析难、难重复的问题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D8E9B5-9923-4283-8F60-CFD883206F84}"/>
              </a:ext>
            </a:extLst>
          </p:cNvPr>
          <p:cNvSpPr txBox="1"/>
          <p:nvPr/>
        </p:nvSpPr>
        <p:spPr>
          <a:xfrm>
            <a:off x="1199621" y="5479695"/>
            <a:ext cx="4896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适合个性化、大数据和可重复分析</a:t>
            </a:r>
            <a:endParaRPr lang="en-US" altLang="zh-CN" sz="2400" dirty="0"/>
          </a:p>
          <a:p>
            <a:pPr algn="ctr"/>
            <a:r>
              <a:rPr lang="en-US" altLang="zh-CN" dirty="0">
                <a:hlinkClick r:id="rId5"/>
              </a:rPr>
              <a:t>https://github.com/YongxinLiu/EasyAmplicon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DA3FC2-E552-4DA6-8D32-17DB71C1D322}"/>
              </a:ext>
            </a:extLst>
          </p:cNvPr>
          <p:cNvSpPr txBox="1"/>
          <p:nvPr/>
        </p:nvSpPr>
        <p:spPr>
          <a:xfrm>
            <a:off x="6226629" y="5479695"/>
            <a:ext cx="5699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适合无生信基础同行、易学的常用分析</a:t>
            </a:r>
            <a:endParaRPr lang="en-US" altLang="zh-CN" sz="2400" dirty="0"/>
          </a:p>
          <a:p>
            <a:pPr algn="ctr"/>
            <a:r>
              <a:rPr lang="en-US" altLang="zh-CN" dirty="0">
                <a:hlinkClick r:id="rId6"/>
              </a:rPr>
              <a:t>http://www.ehbio.com/ImageGP/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516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166BFA-3B9B-40E8-B4F2-9583021B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F4B5AD-7DB7-442C-96FB-9368281A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构建水稻微生物基因集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5FA3B6-0DBC-4A26-B228-031A2153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6" y="2063030"/>
            <a:ext cx="4760627" cy="2875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29D3DE-070C-46DA-A4C0-6E449C98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872" y="1442943"/>
            <a:ext cx="6715797" cy="24942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6D2B33F-B573-4107-9835-C3662D4C54A4}"/>
              </a:ext>
            </a:extLst>
          </p:cNvPr>
          <p:cNvSpPr/>
          <p:nvPr/>
        </p:nvSpPr>
        <p:spPr>
          <a:xfrm>
            <a:off x="887819" y="5078667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①构建水稻根系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微生物组参考基因集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8D355B-D01A-4FB8-889D-11D633D6B9D9}"/>
              </a:ext>
            </a:extLst>
          </p:cNvPr>
          <p:cNvSpPr/>
          <p:nvPr/>
        </p:nvSpPr>
        <p:spPr>
          <a:xfrm>
            <a:off x="6326817" y="3937209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②微生物组与宿主基因的关联分析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D7D73D-314A-44A3-98CD-70EA01983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659" y="4492552"/>
            <a:ext cx="6865489" cy="182495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842B4F-91D6-4E3F-A461-9E23EFB6737B}"/>
              </a:ext>
            </a:extLst>
          </p:cNvPr>
          <p:cNvSpPr/>
          <p:nvPr/>
        </p:nvSpPr>
        <p:spPr>
          <a:xfrm>
            <a:off x="5966044" y="6366731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③挖掘益生菌中的关键功能基因</a:t>
            </a:r>
          </a:p>
        </p:txBody>
      </p:sp>
    </p:spTree>
    <p:extLst>
      <p:ext uri="{BB962C8B-B14F-4D97-AF65-F5344CB8AC3E}">
        <p14:creationId xmlns:p14="http://schemas.microsoft.com/office/powerpoint/2010/main" val="175212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0470" y="2430783"/>
            <a:ext cx="7696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谢谢各位评委老师！</a:t>
            </a:r>
          </a:p>
          <a:p>
            <a:endParaRPr lang="en-US" altLang="zh-CN" sz="3600" dirty="0">
              <a:cs typeface="+mn-ea"/>
              <a:sym typeface="+mn-lt"/>
            </a:endParaRPr>
          </a:p>
        </p:txBody>
      </p:sp>
      <p:pic>
        <p:nvPicPr>
          <p:cNvPr id="6" name="Picture 3" descr="12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993">
            <a:off x="8394810" y="3657686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 algn="ctr"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个人简介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学术成绩和科研工作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学术会议和科学传播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未来工作设想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答辩提纲</a:t>
            </a:r>
          </a:p>
        </p:txBody>
      </p:sp>
    </p:spTree>
    <p:extLst>
      <p:ext uri="{BB962C8B-B14F-4D97-AF65-F5344CB8AC3E}">
        <p14:creationId xmlns:p14="http://schemas.microsoft.com/office/powerpoint/2010/main" val="195808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1A824AB-74FB-4013-A2C3-19061CC62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312559"/>
              </p:ext>
            </p:extLst>
          </p:nvPr>
        </p:nvGraphicFramePr>
        <p:xfrm>
          <a:off x="838200" y="1951038"/>
          <a:ext cx="1050702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518">
                  <a:extLst>
                    <a:ext uri="{9D8B030D-6E8A-4147-A177-3AD203B41FA5}">
                      <a16:colId xmlns:a16="http://schemas.microsoft.com/office/drawing/2014/main" val="530631643"/>
                    </a:ext>
                  </a:extLst>
                </a:gridCol>
                <a:gridCol w="2705418">
                  <a:extLst>
                    <a:ext uri="{9D8B030D-6E8A-4147-A177-3AD203B41FA5}">
                      <a16:colId xmlns:a16="http://schemas.microsoft.com/office/drawing/2014/main" val="2250631563"/>
                    </a:ext>
                  </a:extLst>
                </a:gridCol>
                <a:gridCol w="1570355">
                  <a:extLst>
                    <a:ext uri="{9D8B030D-6E8A-4147-A177-3AD203B41FA5}">
                      <a16:colId xmlns:a16="http://schemas.microsoft.com/office/drawing/2014/main" val="1766325841"/>
                    </a:ext>
                  </a:extLst>
                </a:gridCol>
                <a:gridCol w="2400618">
                  <a:extLst>
                    <a:ext uri="{9D8B030D-6E8A-4147-A177-3AD203B41FA5}">
                      <a16:colId xmlns:a16="http://schemas.microsoft.com/office/drawing/2014/main" val="14875959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63959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学历</a:t>
                      </a:r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职称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合作导师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33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2004-2008</a:t>
                      </a:r>
                      <a:endParaRPr lang="zh-CN" alt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东北农业大学</a:t>
                      </a:r>
                      <a:endParaRPr lang="zh-CN" alt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学士</a:t>
                      </a:r>
                      <a:endParaRPr lang="zh-CN" alt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微生物学</a:t>
                      </a:r>
                      <a:endParaRPr lang="zh-CN" alt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许修宏 教授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2008-2011</a:t>
                      </a:r>
                      <a:endParaRPr lang="zh-CN" alt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东北农业大学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硕士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作物遗传育种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李文滨 教授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3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2008-2014</a:t>
                      </a:r>
                      <a:endParaRPr lang="zh-CN" altLang="en-US" sz="2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中科院遗传发育所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博士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生物信息学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王秀杰 研究员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1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2014-2016</a:t>
                      </a:r>
                      <a:endParaRPr lang="zh-CN" altLang="en-US" sz="2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中科院遗传发育所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博士后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表观组数据分析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韩方普 研究员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16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2016-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至今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中科院遗传发育所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微生物组分析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白洋 研究员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4879"/>
                  </a:ext>
                </a:extLst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学习工作经历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57" y="4853132"/>
            <a:ext cx="1872208" cy="1777172"/>
          </a:xfrm>
          <a:prstGeom prst="rect">
            <a:avLst/>
          </a:prstGeom>
        </p:spPr>
      </p:pic>
      <p:pic>
        <p:nvPicPr>
          <p:cNvPr id="6" name="图片 5" descr="所徽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45" y="4853132"/>
            <a:ext cx="1777172" cy="1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454FB-F594-406A-80DD-3464B82E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82" y="1544901"/>
            <a:ext cx="10817849" cy="4225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申请人以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第一作者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 Nature Protocols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等杂志共发表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研究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。以第一或通讯作者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等杂志撰写综述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篇。以参与作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者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zh-CN" altLang="en-US" sz="2400" b="1" i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b="1" i="1" dirty="0">
                <a:latin typeface="+mn-lt"/>
                <a:ea typeface="+mn-ea"/>
                <a:cs typeface="+mn-ea"/>
                <a:sym typeface="+mn-lt"/>
              </a:rPr>
              <a:t>Cell Host &amp; Microbe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等杂志发表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14</a:t>
            </a:r>
            <a:r>
              <a:rPr lang="zh-CN" altLang="zh-CN" sz="2400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。累计被引用近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2000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次。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C2B034-0660-4AA0-BF3E-52C31641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42" y="480089"/>
            <a:ext cx="9593530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发表文章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61A5BBF-28E9-45D0-90E0-770FB00C0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01063"/>
              </p:ext>
            </p:extLst>
          </p:nvPr>
        </p:nvGraphicFramePr>
        <p:xfrm>
          <a:off x="288975" y="3022937"/>
          <a:ext cx="1163669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480">
                  <a:extLst>
                    <a:ext uri="{9D8B030D-6E8A-4147-A177-3AD203B41FA5}">
                      <a16:colId xmlns:a16="http://schemas.microsoft.com/office/drawing/2014/main" val="73574104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063882822"/>
                    </a:ext>
                  </a:extLst>
                </a:gridCol>
                <a:gridCol w="3675380">
                  <a:extLst>
                    <a:ext uri="{9D8B030D-6E8A-4147-A177-3AD203B41FA5}">
                      <a16:colId xmlns:a16="http://schemas.microsoft.com/office/drawing/2014/main" val="192803373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3905907446"/>
                    </a:ext>
                  </a:extLst>
                </a:gridCol>
                <a:gridCol w="879793">
                  <a:extLst>
                    <a:ext uri="{9D8B030D-6E8A-4147-A177-3AD203B41FA5}">
                      <a16:colId xmlns:a16="http://schemas.microsoft.com/office/drawing/2014/main" val="2896565337"/>
                    </a:ext>
                  </a:extLst>
                </a:gridCol>
                <a:gridCol w="1486218">
                  <a:extLst>
                    <a:ext uri="{9D8B030D-6E8A-4147-A177-3AD203B41FA5}">
                      <a16:colId xmlns:a16="http://schemas.microsoft.com/office/drawing/2014/main" val="400094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主要贡献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IF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24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2019.6</a:t>
                      </a:r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</a:t>
                      </a:r>
                      <a:endParaRPr lang="en-US" altLang="zh-CN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发现微生物组在水稻氮利用中作用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36.6</a:t>
                      </a:r>
                      <a:endParaRPr lang="zh-CN" altLang="en-US" sz="2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Protocols</a:t>
                      </a:r>
                      <a:endParaRPr lang="zh-CN" altLang="zh-CN" sz="24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 Press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建立高通量细菌培养方法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10.4</a:t>
                      </a:r>
                      <a:endParaRPr lang="zh-CN" altLang="en-US" sz="2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 China Life Sciences</a:t>
                      </a:r>
                      <a:endParaRPr lang="zh-CN" altLang="en-US" sz="2400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2018.6</a:t>
                      </a:r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</a:t>
                      </a:r>
                      <a:endParaRPr lang="en-US" altLang="zh-CN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揭示水稻微生物组时间变化规律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4.6</a:t>
                      </a:r>
                      <a:endParaRPr lang="zh-CN" altLang="en-US" sz="2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44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Protein Cell</a:t>
                      </a:r>
                      <a:endParaRPr lang="zh-CN" altLang="en-US" sz="2400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综述微生物组分析方法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10.2</a:t>
                      </a:r>
                      <a:endParaRPr lang="zh-CN" altLang="en-US" sz="2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共同通讯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2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Opinion</a:t>
                      </a:r>
                      <a:endParaRPr lang="zh-CN" altLang="en-US" sz="2400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综述植物菌落研究方法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8.1</a:t>
                      </a:r>
                      <a:endParaRPr lang="zh-CN" altLang="en-US" sz="2400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  <a:endParaRPr lang="zh-CN" altLang="en-US"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4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4734F55-BB1F-464A-AD06-B5983919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984E2-8547-4C4A-87AE-B129721C8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735"/>
            <a:ext cx="10515600" cy="482583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主持科研项目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项，参与项目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主持国家自然科学基金</a:t>
            </a:r>
            <a:r>
              <a:rPr lang="en-US" altLang="zh-CN" sz="1800" dirty="0">
                <a:cs typeface="+mn-ea"/>
                <a:sym typeface="+mn-lt"/>
              </a:rPr>
              <a:t>-</a:t>
            </a:r>
            <a:r>
              <a:rPr lang="zh-CN" altLang="en-US" sz="1800" dirty="0">
                <a:cs typeface="+mn-ea"/>
                <a:sym typeface="+mn-lt"/>
              </a:rPr>
              <a:t>青年项目</a:t>
            </a:r>
            <a:r>
              <a:rPr lang="en-US" altLang="zh-CN" sz="1800" dirty="0">
                <a:cs typeface="+mn-ea"/>
                <a:sym typeface="+mn-lt"/>
              </a:rPr>
              <a:t>1</a:t>
            </a:r>
            <a:r>
              <a:rPr lang="zh-CN" altLang="en-US" sz="1800" dirty="0">
                <a:cs typeface="+mn-ea"/>
                <a:sym typeface="+mn-lt"/>
              </a:rPr>
              <a:t>项；</a:t>
            </a:r>
            <a:endParaRPr lang="en-US" altLang="zh-CN" sz="1800" dirty="0"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参与国家自然科学基金</a:t>
            </a:r>
            <a:r>
              <a:rPr lang="en-US" altLang="zh-CN" sz="1800" dirty="0">
                <a:cs typeface="+mn-ea"/>
                <a:sym typeface="+mn-lt"/>
              </a:rPr>
              <a:t>-</a:t>
            </a:r>
            <a:r>
              <a:rPr lang="zh-CN" altLang="en-US" sz="1800" dirty="0">
                <a:cs typeface="+mn-ea"/>
                <a:sym typeface="+mn-lt"/>
              </a:rPr>
              <a:t>面上项目、中国科学院战略性先导科技专项、中国科学院重点部署项目</a:t>
            </a:r>
            <a:endParaRPr lang="en-US" altLang="zh-CN" sz="1800" dirty="0">
              <a:cs typeface="+mn-ea"/>
              <a:sym typeface="+mn-lt"/>
            </a:endParaRPr>
          </a:p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负责在编专著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部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1800" dirty="0">
                <a:cs typeface="+mn-ea"/>
                <a:sym typeface="+mn-lt"/>
              </a:rPr>
              <a:t>《</a:t>
            </a:r>
            <a:r>
              <a:rPr lang="zh-CN" altLang="en-US" sz="1800" dirty="0">
                <a:cs typeface="+mn-ea"/>
                <a:sym typeface="+mn-lt"/>
              </a:rPr>
              <a:t>微生物组实验手册</a:t>
            </a:r>
            <a:r>
              <a:rPr lang="en-US" altLang="zh-CN" sz="1800" dirty="0">
                <a:cs typeface="+mn-ea"/>
                <a:sym typeface="+mn-lt"/>
              </a:rPr>
              <a:t>》——Bio-protocol</a:t>
            </a:r>
          </a:p>
          <a:p>
            <a:pPr lvl="1"/>
            <a:r>
              <a:rPr lang="en-US" altLang="zh-CN" sz="1800" dirty="0">
                <a:cs typeface="+mn-ea"/>
                <a:sym typeface="+mn-lt"/>
              </a:rPr>
              <a:t>《</a:t>
            </a:r>
            <a:r>
              <a:rPr lang="zh-CN" altLang="en-US" sz="1800" dirty="0">
                <a:cs typeface="+mn-ea"/>
                <a:sym typeface="+mn-lt"/>
              </a:rPr>
              <a:t>微生物组数据分析</a:t>
            </a:r>
            <a:r>
              <a:rPr lang="en-US" altLang="zh-CN" sz="1800" dirty="0">
                <a:cs typeface="+mn-ea"/>
                <a:sym typeface="+mn-lt"/>
              </a:rPr>
              <a:t>》——</a:t>
            </a:r>
            <a:r>
              <a:rPr lang="zh-CN" altLang="en-US" sz="1800" dirty="0">
                <a:cs typeface="+mn-ea"/>
                <a:sym typeface="+mn-lt"/>
              </a:rPr>
              <a:t>科学出版社</a:t>
            </a:r>
            <a:endParaRPr lang="en-US" altLang="zh-CN" sz="1800" dirty="0">
              <a:cs typeface="+mn-ea"/>
              <a:sym typeface="+mn-lt"/>
            </a:endParaRPr>
          </a:p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获得软件著作权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000" dirty="0">
                <a:cs typeface="+mn-ea"/>
                <a:sym typeface="+mn-lt"/>
              </a:rPr>
              <a:t>培养组学</a:t>
            </a:r>
            <a:r>
              <a:rPr lang="en-US" altLang="zh-CN" sz="2000" dirty="0">
                <a:cs typeface="+mn-ea"/>
                <a:sym typeface="+mn-lt"/>
              </a:rPr>
              <a:t>16S</a:t>
            </a:r>
            <a:r>
              <a:rPr lang="zh-CN" altLang="en-US" sz="2000" dirty="0">
                <a:cs typeface="+mn-ea"/>
                <a:sym typeface="+mn-lt"/>
              </a:rPr>
              <a:t>测序数据分析软件</a:t>
            </a:r>
            <a:r>
              <a:rPr lang="en-US" altLang="zh-CN" sz="2000" dirty="0">
                <a:cs typeface="+mn-ea"/>
                <a:sym typeface="+mn-lt"/>
              </a:rPr>
              <a:t>[</a:t>
            </a:r>
            <a:r>
              <a:rPr lang="zh-CN" altLang="en-US" sz="2000" dirty="0">
                <a:cs typeface="+mn-ea"/>
                <a:sym typeface="+mn-lt"/>
              </a:rPr>
              <a:t>简称：</a:t>
            </a:r>
            <a:r>
              <a:rPr lang="en-US" altLang="zh-CN" sz="2000" dirty="0">
                <a:cs typeface="+mn-ea"/>
                <a:sym typeface="+mn-lt"/>
              </a:rPr>
              <a:t>Culturome] V1.0</a:t>
            </a:r>
          </a:p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参与申请国内专利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项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一种分离培养番茄根系微生物组的方法及所得番茄根系微生物组，申请号：</a:t>
            </a:r>
            <a:r>
              <a:rPr lang="en-US" altLang="zh-CN" sz="1800" dirty="0">
                <a:cs typeface="+mn-ea"/>
                <a:sym typeface="+mn-lt"/>
              </a:rPr>
              <a:t>202010401436.7</a:t>
            </a:r>
          </a:p>
          <a:p>
            <a:pPr lvl="1"/>
            <a:r>
              <a:rPr lang="zh-CN" altLang="en-US" sz="1800" dirty="0">
                <a:cs typeface="+mn-ea"/>
                <a:sym typeface="+mn-lt"/>
              </a:rPr>
              <a:t>一种作物根系微生物组高通量分离培养方法，申请号：</a:t>
            </a:r>
            <a:r>
              <a:rPr lang="en-US" altLang="zh-CN" sz="1800" dirty="0">
                <a:cs typeface="+mn-ea"/>
                <a:sym typeface="+mn-lt"/>
              </a:rPr>
              <a:t>202010401434.8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9EDAD9-F358-44EA-9AF7-03FCD043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其他科研成果</a:t>
            </a:r>
          </a:p>
        </p:txBody>
      </p:sp>
    </p:spTree>
    <p:extLst>
      <p:ext uri="{BB962C8B-B14F-4D97-AF65-F5344CB8AC3E}">
        <p14:creationId xmlns:p14="http://schemas.microsoft.com/office/powerpoint/2010/main" val="14922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/>
          </a:bodyPr>
          <a:lstStyle/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个人简介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学术成绩和科研工作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学术会议和科学传播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未来工作设想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答辩提纲</a:t>
            </a:r>
          </a:p>
        </p:txBody>
      </p:sp>
    </p:spTree>
    <p:extLst>
      <p:ext uri="{BB962C8B-B14F-4D97-AF65-F5344CB8AC3E}">
        <p14:creationId xmlns:p14="http://schemas.microsoft.com/office/powerpoint/2010/main" val="41422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9900" y="442875"/>
            <a:ext cx="9649410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3595625" y="1565143"/>
            <a:ext cx="470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cs typeface="+mn-ea"/>
                <a:sym typeface="+mn-lt"/>
              </a:rPr>
              <a:t>植物与微生物组的互作</a:t>
            </a:r>
          </a:p>
        </p:txBody>
      </p:sp>
      <p:pic>
        <p:nvPicPr>
          <p:cNvPr id="35" name="Picture 2" descr="C:\Users\Wang Hongru\Desktop\ri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9" y="2193553"/>
            <a:ext cx="2123090" cy="320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timgsa.baidu.com/timg?image&amp;quality=80&amp;size=b9999_10000&amp;sec=1515065110917&amp;di=02cc0e35e07fe89773e37aa66f64e67a&amp;imgtype=0&amp;src=http%3A%2F%2Fwww.bioon.com%2Ftm%2FUploadFiles%2F201602%2F201602232249565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071" y="2534318"/>
            <a:ext cx="3118168" cy="2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605875" y="5519769"/>
            <a:ext cx="4052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植物如何决定微生物组成？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②</a:t>
            </a:r>
            <a:r>
              <a:rPr lang="zh-CN" altLang="en-US" sz="2400" dirty="0">
                <a:cs typeface="+mn-ea"/>
                <a:sym typeface="+mn-lt"/>
              </a:rPr>
              <a:t>微生物如何影响植物健康？</a:t>
            </a:r>
          </a:p>
        </p:txBody>
      </p:sp>
      <p:sp>
        <p:nvSpPr>
          <p:cNvPr id="3" name="下弧形箭头 2"/>
          <p:cNvSpPr/>
          <p:nvPr/>
        </p:nvSpPr>
        <p:spPr>
          <a:xfrm flipH="1">
            <a:off x="4796949" y="3958234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下弧形箭头 12"/>
          <p:cNvSpPr/>
          <p:nvPr/>
        </p:nvSpPr>
        <p:spPr>
          <a:xfrm flipV="1">
            <a:off x="4854099" y="3084077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3235" y="258254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</a:p>
        </p:txBody>
      </p:sp>
      <p:sp>
        <p:nvSpPr>
          <p:cNvPr id="8" name="矩形 7"/>
          <p:cNvSpPr/>
          <p:nvPr/>
        </p:nvSpPr>
        <p:spPr>
          <a:xfrm>
            <a:off x="5403235" y="44994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668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研究手段</a:t>
            </a:r>
          </a:p>
        </p:txBody>
      </p:sp>
      <p:grpSp>
        <p:nvGrpSpPr>
          <p:cNvPr id="6" name="组 2"/>
          <p:cNvGrpSpPr/>
          <p:nvPr/>
        </p:nvGrpSpPr>
        <p:grpSpPr>
          <a:xfrm>
            <a:off x="2165770" y="2447406"/>
            <a:ext cx="1310049" cy="936483"/>
            <a:chOff x="3827461" y="1819466"/>
            <a:chExt cx="1604531" cy="1048568"/>
          </a:xfrm>
        </p:grpSpPr>
        <p:pic>
          <p:nvPicPr>
            <p:cNvPr id="28" name="Picture 8" descr="Dna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60670">
              <a:off x="4244000" y="1789554"/>
              <a:ext cx="771454" cy="97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37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1" y="1824917"/>
              <a:ext cx="1604531" cy="70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Dna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60" y="1819466"/>
              <a:ext cx="818144" cy="104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9" y="2401783"/>
            <a:ext cx="4033599" cy="986794"/>
          </a:xfrm>
          <a:prstGeom prst="rect">
            <a:avLst/>
          </a:prstGeom>
        </p:spPr>
      </p:pic>
      <p:cxnSp>
        <p:nvCxnSpPr>
          <p:cNvPr id="8" name="直线箭头连接符 8"/>
          <p:cNvCxnSpPr/>
          <p:nvPr/>
        </p:nvCxnSpPr>
        <p:spPr>
          <a:xfrm>
            <a:off x="1670148" y="2891309"/>
            <a:ext cx="33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473" y="20953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样本采集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7033" y="2092502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cs typeface="+mn-ea"/>
                <a:sym typeface="+mn-lt"/>
              </a:rPr>
              <a:t>DNA</a:t>
            </a:r>
            <a:r>
              <a:rPr kumimoji="1" lang="zh-CN" altLang="en-US" sz="1400" dirty="0">
                <a:cs typeface="+mn-ea"/>
                <a:sym typeface="+mn-lt"/>
              </a:rPr>
              <a:t>提取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68359" y="20980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文库制备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361" y="20907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高通量测序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73472" y="21018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数据分析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5" y="2460314"/>
            <a:ext cx="1189144" cy="90030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87326" y="1516260"/>
            <a:ext cx="194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③</a:t>
            </a:r>
            <a:r>
              <a:rPr lang="zh-CN" altLang="en-US" sz="2400" dirty="0">
                <a:cs typeface="+mn-ea"/>
                <a:sym typeface="+mn-lt"/>
              </a:rPr>
              <a:t>功能验证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320104" y="1511234"/>
            <a:ext cx="19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实验数据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29583" y="3700997"/>
            <a:ext cx="7491874" cy="2181674"/>
            <a:chOff x="299103" y="3815258"/>
            <a:chExt cx="7491874" cy="21816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103" y="4317807"/>
              <a:ext cx="1586480" cy="1679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5406" y="4379654"/>
              <a:ext cx="777686" cy="15257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823" y="4355302"/>
              <a:ext cx="673038" cy="40993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4711" y="4952151"/>
              <a:ext cx="1079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Reads</a:t>
              </a:r>
              <a:r>
                <a:rPr kumimoji="1" lang="zh-CN" altLang="en-US" sz="1400" dirty="0"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3195" y="4355302"/>
              <a:ext cx="935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OTU</a:t>
              </a:r>
              <a:r>
                <a:rPr kumimoji="1" lang="zh-CN" altLang="en-US" sz="1400" dirty="0">
                  <a:cs typeface="+mn-ea"/>
                  <a:sym typeface="+mn-lt"/>
                </a:rPr>
                <a:t>聚类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6914" y="4816541"/>
              <a:ext cx="3007053" cy="1122903"/>
            </a:xfrm>
            <a:prstGeom prst="rect">
              <a:avLst/>
            </a:prstGeom>
          </p:spPr>
        </p:pic>
        <p:cxnSp>
          <p:nvCxnSpPr>
            <p:cNvPr id="20" name="直线箭头连接符 24"/>
            <p:cNvCxnSpPr/>
            <p:nvPr/>
          </p:nvCxnSpPr>
          <p:spPr>
            <a:xfrm>
              <a:off x="1837292" y="5332108"/>
              <a:ext cx="9081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7"/>
            <p:cNvCxnSpPr/>
            <p:nvPr/>
          </p:nvCxnSpPr>
          <p:spPr>
            <a:xfrm>
              <a:off x="3630584" y="4701381"/>
              <a:ext cx="557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9"/>
            <p:cNvCxnSpPr/>
            <p:nvPr/>
          </p:nvCxnSpPr>
          <p:spPr>
            <a:xfrm>
              <a:off x="4884334" y="4782340"/>
              <a:ext cx="0" cy="208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08547" y="44491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24" name="直线箭头连接符 32"/>
            <p:cNvCxnSpPr/>
            <p:nvPr/>
          </p:nvCxnSpPr>
          <p:spPr>
            <a:xfrm>
              <a:off x="5772130" y="4636747"/>
              <a:ext cx="9089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681058" y="4400782"/>
              <a:ext cx="1109919" cy="13849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Alpha div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PCA</a:t>
              </a:r>
              <a:r>
                <a:rPr kumimoji="1" lang="zh-CN" altLang="en-US" sz="1400" dirty="0">
                  <a:cs typeface="+mn-ea"/>
                  <a:sym typeface="+mn-lt"/>
                </a:rPr>
                <a:t>、</a:t>
              </a:r>
              <a:r>
                <a:rPr kumimoji="1" lang="en-US" altLang="zh-CN" sz="1400" dirty="0">
                  <a:cs typeface="+mn-ea"/>
                  <a:sym typeface="+mn-lt"/>
                </a:rPr>
                <a:t>LDA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cs typeface="+mn-ea"/>
                  <a:sym typeface="+mn-lt"/>
                </a:rPr>
                <a:t>差异分析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01104" y="42693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数据挖掘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13278" y="3815258"/>
              <a:ext cx="1912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cs typeface="+mn-ea"/>
                  <a:sym typeface="+mn-lt"/>
                </a:rPr>
                <a:t>②</a:t>
              </a:r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86603" y="6109095"/>
            <a:ext cx="6391935" cy="501150"/>
            <a:chOff x="3086603" y="6109095"/>
            <a:chExt cx="6391935" cy="501150"/>
          </a:xfrm>
        </p:grpSpPr>
        <p:sp>
          <p:nvSpPr>
            <p:cNvPr id="31" name="文本框 30"/>
            <p:cNvSpPr txBox="1"/>
            <p:nvPr/>
          </p:nvSpPr>
          <p:spPr>
            <a:xfrm>
              <a:off x="5618583" y="6112849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86603" y="6109096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实验数据</a:t>
              </a: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4614719" y="6266167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7108154" y="6237725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656287" y="6109096"/>
              <a:ext cx="1344708" cy="50114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31524" y="6109095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功能验证</a:t>
              </a:r>
            </a:p>
          </p:txBody>
        </p:sp>
      </p:grpSp>
      <p:grpSp>
        <p:nvGrpSpPr>
          <p:cNvPr id="40" name="Group 47"/>
          <p:cNvGrpSpPr>
            <a:grpSpLocks/>
          </p:cNvGrpSpPr>
          <p:nvPr/>
        </p:nvGrpSpPr>
        <p:grpSpPr bwMode="auto">
          <a:xfrm>
            <a:off x="8663440" y="2090701"/>
            <a:ext cx="3007024" cy="1798638"/>
            <a:chOff x="603146" y="3716429"/>
            <a:chExt cx="4078709" cy="2438400"/>
          </a:xfrm>
        </p:grpSpPr>
        <p:pic>
          <p:nvPicPr>
            <p:cNvPr id="41" name="Picture 48" descr="Schulze-Lefert_fig5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24567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43" name="Left Arrow 50"/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442178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45" name="Rectangle 52"/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9" b="52480"/>
          <a:stretch>
            <a:fillRect/>
          </a:stretch>
        </p:blipFill>
        <p:spPr bwMode="auto">
          <a:xfrm>
            <a:off x="8818311" y="4317808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8"/>
          <p:cNvSpPr txBox="1">
            <a:spLocks noChangeArrowheads="1"/>
          </p:cNvSpPr>
          <p:nvPr/>
        </p:nvSpPr>
        <p:spPr bwMode="auto">
          <a:xfrm>
            <a:off x="8794498" y="39939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48" name="TextBox 59"/>
          <p:cNvSpPr txBox="1">
            <a:spLocks noChangeArrowheads="1"/>
          </p:cNvSpPr>
          <p:nvPr/>
        </p:nvSpPr>
        <p:spPr bwMode="auto">
          <a:xfrm>
            <a:off x="10359773" y="399395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+mn-lt"/>
                <a:cs typeface="+mn-ea"/>
                <a:sym typeface="+mn-lt"/>
              </a:rPr>
              <a:t>无菌对照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5055" y="3746148"/>
            <a:ext cx="7578072" cy="2136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uehn3ni">
      <a:majorFont>
        <a:latin typeface="Arial" panose="020F0302020204030204"/>
        <a:ea typeface="黑体"/>
        <a:cs typeface=""/>
      </a:majorFont>
      <a:minorFont>
        <a:latin typeface="Arial" panose="020F050202020403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3867</TotalTime>
  <Words>2632</Words>
  <Application>Microsoft Office PowerPoint</Application>
  <PresentationFormat>宽屏</PresentationFormat>
  <Paragraphs>294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Segoe UI</vt:lpstr>
      <vt:lpstr>Wingdings</vt:lpstr>
      <vt:lpstr>Office 主题​​</vt:lpstr>
      <vt:lpstr>青年促进会会员 申请答辩</vt:lpstr>
      <vt:lpstr>答辩提纲</vt:lpstr>
      <vt:lpstr>答辩提纲</vt:lpstr>
      <vt:lpstr>学习工作经历</vt:lpstr>
      <vt:lpstr>发表文章</vt:lpstr>
      <vt:lpstr>其他科研成果</vt:lpstr>
      <vt:lpstr>答辩提纲</vt:lpstr>
      <vt:lpstr>科学问题</vt:lpstr>
      <vt:lpstr>研究手段</vt:lpstr>
      <vt:lpstr> 1. 水稻协同根系微生物组利用氮元素</vt:lpstr>
      <vt:lpstr>2. 开发高通量细菌培养鉴定体系</vt:lpstr>
      <vt:lpstr>3. 探索水稻全生育期微生物组</vt:lpstr>
      <vt:lpstr>4. 植物微生物组研究方法综述</vt:lpstr>
      <vt:lpstr>5. 微生物组数据分析综述</vt:lpstr>
      <vt:lpstr>其他合作课题发表文章</vt:lpstr>
      <vt:lpstr>答辩提纲</vt:lpstr>
      <vt:lpstr>受邀学术报告</vt:lpstr>
      <vt:lpstr>负责编写本领域专著两部</vt:lpstr>
      <vt:lpstr>创立“宏基因组”公众号</vt:lpstr>
      <vt:lpstr>答辩提纲</vt:lpstr>
      <vt:lpstr>1. 搭建微生物组分析平台</vt:lpstr>
      <vt:lpstr>2. 构建水稻微生物基因集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281</cp:revision>
  <dcterms:created xsi:type="dcterms:W3CDTF">2017-01-24T06:04:37Z</dcterms:created>
  <dcterms:modified xsi:type="dcterms:W3CDTF">2020-10-31T14:21:19Z</dcterms:modified>
</cp:coreProperties>
</file>